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308" r:id="rId2"/>
    <p:sldId id="322" r:id="rId3"/>
    <p:sldId id="311" r:id="rId4"/>
    <p:sldId id="312" r:id="rId5"/>
    <p:sldId id="257" r:id="rId6"/>
    <p:sldId id="258" r:id="rId7"/>
    <p:sldId id="294" r:id="rId8"/>
    <p:sldId id="301" r:id="rId9"/>
    <p:sldId id="295" r:id="rId10"/>
    <p:sldId id="296" r:id="rId11"/>
    <p:sldId id="313" r:id="rId12"/>
    <p:sldId id="300" r:id="rId13"/>
    <p:sldId id="293" r:id="rId14"/>
    <p:sldId id="309" r:id="rId15"/>
    <p:sldId id="304" r:id="rId16"/>
    <p:sldId id="272" r:id="rId17"/>
    <p:sldId id="310" r:id="rId18"/>
    <p:sldId id="274" r:id="rId19"/>
    <p:sldId id="277" r:id="rId20"/>
    <p:sldId id="278" r:id="rId21"/>
    <p:sldId id="279" r:id="rId22"/>
    <p:sldId id="280" r:id="rId23"/>
    <p:sldId id="281" r:id="rId24"/>
    <p:sldId id="282" r:id="rId25"/>
    <p:sldId id="283" r:id="rId26"/>
    <p:sldId id="284" r:id="rId27"/>
    <p:sldId id="315" r:id="rId28"/>
    <p:sldId id="314" r:id="rId29"/>
    <p:sldId id="319" r:id="rId30"/>
    <p:sldId id="269" r:id="rId31"/>
    <p:sldId id="316" r:id="rId32"/>
    <p:sldId id="303" r:id="rId33"/>
    <p:sldId id="259" r:id="rId34"/>
    <p:sldId id="260" r:id="rId35"/>
    <p:sldId id="261" r:id="rId36"/>
    <p:sldId id="262" r:id="rId37"/>
    <p:sldId id="263" r:id="rId38"/>
    <p:sldId id="264" r:id="rId39"/>
    <p:sldId id="265" r:id="rId40"/>
    <p:sldId id="266" r:id="rId41"/>
    <p:sldId id="267" r:id="rId42"/>
    <p:sldId id="317" r:id="rId43"/>
    <p:sldId id="32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2" autoAdjust="0"/>
    <p:restoredTop sz="94660"/>
  </p:normalViewPr>
  <p:slideViewPr>
    <p:cSldViewPr>
      <p:cViewPr>
        <p:scale>
          <a:sx n="72" d="100"/>
          <a:sy n="72" d="100"/>
        </p:scale>
        <p:origin x="-126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CD462-6966-427D-8178-A95D12AC9C5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B59EA6E-A778-4598-9DF0-C721A3C56D84}">
      <dgm:prSet phldrT="[Text]"/>
      <dgm:spPr/>
      <dgm:t>
        <a:bodyPr/>
        <a:lstStyle/>
        <a:p>
          <a:r>
            <a:rPr lang="en-US" dirty="0" smtClean="0"/>
            <a:t>Attend institutional ANC (early)</a:t>
          </a:r>
          <a:endParaRPr lang="en-US" dirty="0"/>
        </a:p>
      </dgm:t>
    </dgm:pt>
    <dgm:pt modelId="{3E85E574-E530-4852-A8CA-EF8A2246C3F1}" type="parTrans" cxnId="{80702EF5-3BE3-4487-8E4E-54F5E5C5CC69}">
      <dgm:prSet/>
      <dgm:spPr/>
      <dgm:t>
        <a:bodyPr/>
        <a:lstStyle/>
        <a:p>
          <a:endParaRPr lang="en-US"/>
        </a:p>
      </dgm:t>
    </dgm:pt>
    <dgm:pt modelId="{DDB7B69B-3771-4672-97F5-B581382B499C}" type="sibTrans" cxnId="{80702EF5-3BE3-4487-8E4E-54F5E5C5CC69}">
      <dgm:prSet/>
      <dgm:spPr/>
      <dgm:t>
        <a:bodyPr/>
        <a:lstStyle/>
        <a:p>
          <a:endParaRPr lang="en-US" dirty="0"/>
        </a:p>
      </dgm:t>
    </dgm:pt>
    <dgm:pt modelId="{BE50171A-48B0-4409-AF85-41BCF304E62E}">
      <dgm:prSet phldrT="[Text]"/>
      <dgm:spPr/>
      <dgm:t>
        <a:bodyPr/>
        <a:lstStyle/>
        <a:p>
          <a:r>
            <a:rPr lang="en-US" dirty="0" smtClean="0"/>
            <a:t>Offer &amp; Accept HIV test</a:t>
          </a:r>
          <a:endParaRPr lang="en-US" dirty="0"/>
        </a:p>
      </dgm:t>
    </dgm:pt>
    <dgm:pt modelId="{D3618077-1BFA-48FA-A6F8-819135B91A81}" type="parTrans" cxnId="{035D1359-EA55-4B52-A9ED-342F337CF3CC}">
      <dgm:prSet/>
      <dgm:spPr/>
      <dgm:t>
        <a:bodyPr/>
        <a:lstStyle/>
        <a:p>
          <a:endParaRPr lang="en-US"/>
        </a:p>
      </dgm:t>
    </dgm:pt>
    <dgm:pt modelId="{14CB6C1A-9022-447D-9FBC-FC04C9307565}" type="sibTrans" cxnId="{035D1359-EA55-4B52-A9ED-342F337CF3CC}">
      <dgm:prSet/>
      <dgm:spPr/>
      <dgm:t>
        <a:bodyPr/>
        <a:lstStyle/>
        <a:p>
          <a:endParaRPr lang="en-US" dirty="0"/>
        </a:p>
      </dgm:t>
    </dgm:pt>
    <dgm:pt modelId="{4DB5F81D-09D7-483C-A186-C4232B037D21}">
      <dgm:prSet phldrT="[Text]"/>
      <dgm:spPr/>
      <dgm:t>
        <a:bodyPr/>
        <a:lstStyle/>
        <a:p>
          <a:r>
            <a:rPr lang="en-US" dirty="0" smtClean="0"/>
            <a:t>HIV testing &amp; Dissemination of results</a:t>
          </a:r>
          <a:endParaRPr lang="en-US" dirty="0"/>
        </a:p>
      </dgm:t>
    </dgm:pt>
    <dgm:pt modelId="{4D82C25C-68B1-41E5-B9C9-938F80987EF2}" type="parTrans" cxnId="{4190D89E-BE95-43BB-93AB-04166957032F}">
      <dgm:prSet/>
      <dgm:spPr/>
      <dgm:t>
        <a:bodyPr/>
        <a:lstStyle/>
        <a:p>
          <a:endParaRPr lang="en-US"/>
        </a:p>
      </dgm:t>
    </dgm:pt>
    <dgm:pt modelId="{8678C8A5-030B-41DB-BBCC-2814D305DA5A}" type="sibTrans" cxnId="{4190D89E-BE95-43BB-93AB-04166957032F}">
      <dgm:prSet/>
      <dgm:spPr/>
      <dgm:t>
        <a:bodyPr/>
        <a:lstStyle/>
        <a:p>
          <a:endParaRPr lang="en-US" dirty="0"/>
        </a:p>
      </dgm:t>
    </dgm:pt>
    <dgm:pt modelId="{69DC3DE5-44CF-44E7-8B36-4EA83026A993}">
      <dgm:prSet phldrT="[Text]"/>
      <dgm:spPr/>
      <dgm:t>
        <a:bodyPr/>
        <a:lstStyle/>
        <a:p>
          <a:r>
            <a:rPr lang="en-US" dirty="0" smtClean="0"/>
            <a:t>ART prophylaxis &amp; nutritional counseling </a:t>
          </a:r>
        </a:p>
        <a:p>
          <a:r>
            <a:rPr lang="en-US" dirty="0" smtClean="0"/>
            <a:t>( infant)</a:t>
          </a:r>
          <a:endParaRPr lang="en-US" dirty="0"/>
        </a:p>
      </dgm:t>
    </dgm:pt>
    <dgm:pt modelId="{1ADB36F6-6933-47E2-935A-98FEF65A9E18}" type="parTrans" cxnId="{010D1D11-0813-4F79-B284-55173705F96D}">
      <dgm:prSet/>
      <dgm:spPr/>
      <dgm:t>
        <a:bodyPr/>
        <a:lstStyle/>
        <a:p>
          <a:endParaRPr lang="en-US"/>
        </a:p>
      </dgm:t>
    </dgm:pt>
    <dgm:pt modelId="{F82A5EA0-6B74-4F1E-BD42-B2A54CFDE2C9}" type="sibTrans" cxnId="{010D1D11-0813-4F79-B284-55173705F96D}">
      <dgm:prSet/>
      <dgm:spPr/>
      <dgm:t>
        <a:bodyPr/>
        <a:lstStyle/>
        <a:p>
          <a:endParaRPr lang="en-US"/>
        </a:p>
      </dgm:t>
    </dgm:pt>
    <dgm:pt modelId="{847ECEBA-D65D-4660-9533-5B4EDE4AC0D0}">
      <dgm:prSet phldrT="[Text]"/>
      <dgm:spPr/>
      <dgm:t>
        <a:bodyPr/>
        <a:lstStyle/>
        <a:p>
          <a:r>
            <a:rPr lang="en-US" dirty="0" smtClean="0"/>
            <a:t>ART prophylaxis ( mother)</a:t>
          </a:r>
          <a:endParaRPr lang="en-US" dirty="0"/>
        </a:p>
      </dgm:t>
    </dgm:pt>
    <dgm:pt modelId="{42AEBA58-42B8-4949-94F1-98D1BD55C157}" type="parTrans" cxnId="{4C1139D2-78DC-4C34-BC5B-8C4035DFF696}">
      <dgm:prSet/>
      <dgm:spPr/>
      <dgm:t>
        <a:bodyPr/>
        <a:lstStyle/>
        <a:p>
          <a:endParaRPr lang="en-US"/>
        </a:p>
      </dgm:t>
    </dgm:pt>
    <dgm:pt modelId="{8D92FC1D-4569-4927-87A8-9D8262C53683}" type="sibTrans" cxnId="{4C1139D2-78DC-4C34-BC5B-8C4035DFF696}">
      <dgm:prSet/>
      <dgm:spPr/>
      <dgm:t>
        <a:bodyPr/>
        <a:lstStyle/>
        <a:p>
          <a:endParaRPr lang="en-US" dirty="0"/>
        </a:p>
      </dgm:t>
    </dgm:pt>
    <dgm:pt modelId="{A6283193-AE69-4288-92FF-DD7D679DB621}" type="pres">
      <dgm:prSet presAssocID="{AFACD462-6966-427D-8178-A95D12AC9C50}" presName="outerComposite" presStyleCnt="0">
        <dgm:presLayoutVars>
          <dgm:chMax val="5"/>
          <dgm:dir/>
          <dgm:resizeHandles val="exact"/>
        </dgm:presLayoutVars>
      </dgm:prSet>
      <dgm:spPr/>
      <dgm:t>
        <a:bodyPr/>
        <a:lstStyle/>
        <a:p>
          <a:endParaRPr lang="en-US"/>
        </a:p>
      </dgm:t>
    </dgm:pt>
    <dgm:pt modelId="{B3F615FC-A201-445C-AB3A-ACFE85D9C7C0}" type="pres">
      <dgm:prSet presAssocID="{AFACD462-6966-427D-8178-A95D12AC9C50}" presName="dummyMaxCanvas" presStyleCnt="0">
        <dgm:presLayoutVars/>
      </dgm:prSet>
      <dgm:spPr/>
    </dgm:pt>
    <dgm:pt modelId="{A009FCB6-1878-4ADE-8412-AE348388E764}" type="pres">
      <dgm:prSet presAssocID="{AFACD462-6966-427D-8178-A95D12AC9C50}" presName="FiveNodes_1" presStyleLbl="node1" presStyleIdx="0" presStyleCnt="5" custLinFactNeighborY="-12626">
        <dgm:presLayoutVars>
          <dgm:bulletEnabled val="1"/>
        </dgm:presLayoutVars>
      </dgm:prSet>
      <dgm:spPr/>
      <dgm:t>
        <a:bodyPr/>
        <a:lstStyle/>
        <a:p>
          <a:endParaRPr lang="en-US"/>
        </a:p>
      </dgm:t>
    </dgm:pt>
    <dgm:pt modelId="{0624E36B-FDDB-44A0-BF23-DF0ED787D94C}" type="pres">
      <dgm:prSet presAssocID="{AFACD462-6966-427D-8178-A95D12AC9C50}" presName="FiveNodes_2" presStyleLbl="node1" presStyleIdx="1" presStyleCnt="5">
        <dgm:presLayoutVars>
          <dgm:bulletEnabled val="1"/>
        </dgm:presLayoutVars>
      </dgm:prSet>
      <dgm:spPr/>
      <dgm:t>
        <a:bodyPr/>
        <a:lstStyle/>
        <a:p>
          <a:endParaRPr lang="en-US"/>
        </a:p>
      </dgm:t>
    </dgm:pt>
    <dgm:pt modelId="{D28DFB93-5243-49B5-B19B-1EF374951DA0}" type="pres">
      <dgm:prSet presAssocID="{AFACD462-6966-427D-8178-A95D12AC9C50}" presName="FiveNodes_3" presStyleLbl="node1" presStyleIdx="2" presStyleCnt="5">
        <dgm:presLayoutVars>
          <dgm:bulletEnabled val="1"/>
        </dgm:presLayoutVars>
      </dgm:prSet>
      <dgm:spPr/>
      <dgm:t>
        <a:bodyPr/>
        <a:lstStyle/>
        <a:p>
          <a:endParaRPr lang="en-US"/>
        </a:p>
      </dgm:t>
    </dgm:pt>
    <dgm:pt modelId="{C6174509-9045-4193-8976-06CF47A41743}" type="pres">
      <dgm:prSet presAssocID="{AFACD462-6966-427D-8178-A95D12AC9C50}" presName="FiveNodes_4" presStyleLbl="node1" presStyleIdx="3" presStyleCnt="5">
        <dgm:presLayoutVars>
          <dgm:bulletEnabled val="1"/>
        </dgm:presLayoutVars>
      </dgm:prSet>
      <dgm:spPr/>
      <dgm:t>
        <a:bodyPr/>
        <a:lstStyle/>
        <a:p>
          <a:endParaRPr lang="en-US"/>
        </a:p>
      </dgm:t>
    </dgm:pt>
    <dgm:pt modelId="{D5D81F49-EE8F-4FDA-A36A-63A427E9B01C}" type="pres">
      <dgm:prSet presAssocID="{AFACD462-6966-427D-8178-A95D12AC9C50}" presName="FiveNodes_5" presStyleLbl="node1" presStyleIdx="4" presStyleCnt="5">
        <dgm:presLayoutVars>
          <dgm:bulletEnabled val="1"/>
        </dgm:presLayoutVars>
      </dgm:prSet>
      <dgm:spPr/>
      <dgm:t>
        <a:bodyPr/>
        <a:lstStyle/>
        <a:p>
          <a:endParaRPr lang="en-US"/>
        </a:p>
      </dgm:t>
    </dgm:pt>
    <dgm:pt modelId="{80C1A550-FC24-4779-82CA-5A543D0C720F}" type="pres">
      <dgm:prSet presAssocID="{AFACD462-6966-427D-8178-A95D12AC9C50}" presName="FiveConn_1-2" presStyleLbl="fgAccFollowNode1" presStyleIdx="0" presStyleCnt="4">
        <dgm:presLayoutVars>
          <dgm:bulletEnabled val="1"/>
        </dgm:presLayoutVars>
      </dgm:prSet>
      <dgm:spPr/>
      <dgm:t>
        <a:bodyPr/>
        <a:lstStyle/>
        <a:p>
          <a:endParaRPr lang="en-US"/>
        </a:p>
      </dgm:t>
    </dgm:pt>
    <dgm:pt modelId="{C3D2173B-8B43-4D52-8620-1468E86438B6}" type="pres">
      <dgm:prSet presAssocID="{AFACD462-6966-427D-8178-A95D12AC9C50}" presName="FiveConn_2-3" presStyleLbl="fgAccFollowNode1" presStyleIdx="1" presStyleCnt="4">
        <dgm:presLayoutVars>
          <dgm:bulletEnabled val="1"/>
        </dgm:presLayoutVars>
      </dgm:prSet>
      <dgm:spPr/>
      <dgm:t>
        <a:bodyPr/>
        <a:lstStyle/>
        <a:p>
          <a:endParaRPr lang="en-US"/>
        </a:p>
      </dgm:t>
    </dgm:pt>
    <dgm:pt modelId="{A16E9537-56DC-4A01-9BA0-D6E6AB98C7D6}" type="pres">
      <dgm:prSet presAssocID="{AFACD462-6966-427D-8178-A95D12AC9C50}" presName="FiveConn_3-4" presStyleLbl="fgAccFollowNode1" presStyleIdx="2" presStyleCnt="4">
        <dgm:presLayoutVars>
          <dgm:bulletEnabled val="1"/>
        </dgm:presLayoutVars>
      </dgm:prSet>
      <dgm:spPr/>
      <dgm:t>
        <a:bodyPr/>
        <a:lstStyle/>
        <a:p>
          <a:endParaRPr lang="en-US"/>
        </a:p>
      </dgm:t>
    </dgm:pt>
    <dgm:pt modelId="{024ECDA2-FE01-4A7C-9282-FEF14DA75F1A}" type="pres">
      <dgm:prSet presAssocID="{AFACD462-6966-427D-8178-A95D12AC9C50}" presName="FiveConn_4-5" presStyleLbl="fgAccFollowNode1" presStyleIdx="3" presStyleCnt="4">
        <dgm:presLayoutVars>
          <dgm:bulletEnabled val="1"/>
        </dgm:presLayoutVars>
      </dgm:prSet>
      <dgm:spPr/>
      <dgm:t>
        <a:bodyPr/>
        <a:lstStyle/>
        <a:p>
          <a:endParaRPr lang="en-US"/>
        </a:p>
      </dgm:t>
    </dgm:pt>
    <dgm:pt modelId="{324EF178-3C45-4C31-A833-8C2AC6D4E5BF}" type="pres">
      <dgm:prSet presAssocID="{AFACD462-6966-427D-8178-A95D12AC9C50}" presName="FiveNodes_1_text" presStyleLbl="node1" presStyleIdx="4" presStyleCnt="5">
        <dgm:presLayoutVars>
          <dgm:bulletEnabled val="1"/>
        </dgm:presLayoutVars>
      </dgm:prSet>
      <dgm:spPr/>
      <dgm:t>
        <a:bodyPr/>
        <a:lstStyle/>
        <a:p>
          <a:endParaRPr lang="en-US"/>
        </a:p>
      </dgm:t>
    </dgm:pt>
    <dgm:pt modelId="{2ABDB7F7-C728-43EA-B258-67B90657AC2D}" type="pres">
      <dgm:prSet presAssocID="{AFACD462-6966-427D-8178-A95D12AC9C50}" presName="FiveNodes_2_text" presStyleLbl="node1" presStyleIdx="4" presStyleCnt="5">
        <dgm:presLayoutVars>
          <dgm:bulletEnabled val="1"/>
        </dgm:presLayoutVars>
      </dgm:prSet>
      <dgm:spPr/>
      <dgm:t>
        <a:bodyPr/>
        <a:lstStyle/>
        <a:p>
          <a:endParaRPr lang="en-US"/>
        </a:p>
      </dgm:t>
    </dgm:pt>
    <dgm:pt modelId="{BFCA994F-43D9-42B3-B6F0-CB8530EA421D}" type="pres">
      <dgm:prSet presAssocID="{AFACD462-6966-427D-8178-A95D12AC9C50}" presName="FiveNodes_3_text" presStyleLbl="node1" presStyleIdx="4" presStyleCnt="5">
        <dgm:presLayoutVars>
          <dgm:bulletEnabled val="1"/>
        </dgm:presLayoutVars>
      </dgm:prSet>
      <dgm:spPr/>
      <dgm:t>
        <a:bodyPr/>
        <a:lstStyle/>
        <a:p>
          <a:endParaRPr lang="en-US"/>
        </a:p>
      </dgm:t>
    </dgm:pt>
    <dgm:pt modelId="{6E9E028A-8030-4419-82E7-9AD834969BF8}" type="pres">
      <dgm:prSet presAssocID="{AFACD462-6966-427D-8178-A95D12AC9C50}" presName="FiveNodes_4_text" presStyleLbl="node1" presStyleIdx="4" presStyleCnt="5">
        <dgm:presLayoutVars>
          <dgm:bulletEnabled val="1"/>
        </dgm:presLayoutVars>
      </dgm:prSet>
      <dgm:spPr/>
      <dgm:t>
        <a:bodyPr/>
        <a:lstStyle/>
        <a:p>
          <a:endParaRPr lang="en-US"/>
        </a:p>
      </dgm:t>
    </dgm:pt>
    <dgm:pt modelId="{9F872FBD-990E-4A0F-99BC-4A14CECE9BB1}" type="pres">
      <dgm:prSet presAssocID="{AFACD462-6966-427D-8178-A95D12AC9C50}" presName="FiveNodes_5_text" presStyleLbl="node1" presStyleIdx="4" presStyleCnt="5">
        <dgm:presLayoutVars>
          <dgm:bulletEnabled val="1"/>
        </dgm:presLayoutVars>
      </dgm:prSet>
      <dgm:spPr/>
      <dgm:t>
        <a:bodyPr/>
        <a:lstStyle/>
        <a:p>
          <a:endParaRPr lang="en-US"/>
        </a:p>
      </dgm:t>
    </dgm:pt>
  </dgm:ptLst>
  <dgm:cxnLst>
    <dgm:cxn modelId="{EEE6C788-3A0A-4D38-B912-7DEE993F6BD1}" type="presOf" srcId="{69DC3DE5-44CF-44E7-8B36-4EA83026A993}" destId="{9F872FBD-990E-4A0F-99BC-4A14CECE9BB1}" srcOrd="1" destOrd="0" presId="urn:microsoft.com/office/officeart/2005/8/layout/vProcess5"/>
    <dgm:cxn modelId="{010D1D11-0813-4F79-B284-55173705F96D}" srcId="{AFACD462-6966-427D-8178-A95D12AC9C50}" destId="{69DC3DE5-44CF-44E7-8B36-4EA83026A993}" srcOrd="4" destOrd="0" parTransId="{1ADB36F6-6933-47E2-935A-98FEF65A9E18}" sibTransId="{F82A5EA0-6B74-4F1E-BD42-B2A54CFDE2C9}"/>
    <dgm:cxn modelId="{80702EF5-3BE3-4487-8E4E-54F5E5C5CC69}" srcId="{AFACD462-6966-427D-8178-A95D12AC9C50}" destId="{5B59EA6E-A778-4598-9DF0-C721A3C56D84}" srcOrd="0" destOrd="0" parTransId="{3E85E574-E530-4852-A8CA-EF8A2246C3F1}" sibTransId="{DDB7B69B-3771-4672-97F5-B581382B499C}"/>
    <dgm:cxn modelId="{EFDEF795-A3D4-4681-A7C8-277E0A94673B}" type="presOf" srcId="{8678C8A5-030B-41DB-BBCC-2814D305DA5A}" destId="{A16E9537-56DC-4A01-9BA0-D6E6AB98C7D6}" srcOrd="0" destOrd="0" presId="urn:microsoft.com/office/officeart/2005/8/layout/vProcess5"/>
    <dgm:cxn modelId="{035D1359-EA55-4B52-A9ED-342F337CF3CC}" srcId="{AFACD462-6966-427D-8178-A95D12AC9C50}" destId="{BE50171A-48B0-4409-AF85-41BCF304E62E}" srcOrd="1" destOrd="0" parTransId="{D3618077-1BFA-48FA-A6F8-819135B91A81}" sibTransId="{14CB6C1A-9022-447D-9FBC-FC04C9307565}"/>
    <dgm:cxn modelId="{6353473A-2249-4BB2-B0C9-26DCF109784F}" type="presOf" srcId="{69DC3DE5-44CF-44E7-8B36-4EA83026A993}" destId="{D5D81F49-EE8F-4FDA-A36A-63A427E9B01C}" srcOrd="0" destOrd="0" presId="urn:microsoft.com/office/officeart/2005/8/layout/vProcess5"/>
    <dgm:cxn modelId="{139682AB-8785-4AAD-9813-AB5B07D4BA8B}" type="presOf" srcId="{AFACD462-6966-427D-8178-A95D12AC9C50}" destId="{A6283193-AE69-4288-92FF-DD7D679DB621}" srcOrd="0" destOrd="0" presId="urn:microsoft.com/office/officeart/2005/8/layout/vProcess5"/>
    <dgm:cxn modelId="{EDE44697-03E0-4CCA-AF37-7449B64E9BA0}" type="presOf" srcId="{DDB7B69B-3771-4672-97F5-B581382B499C}" destId="{80C1A550-FC24-4779-82CA-5A543D0C720F}" srcOrd="0" destOrd="0" presId="urn:microsoft.com/office/officeart/2005/8/layout/vProcess5"/>
    <dgm:cxn modelId="{32CBF864-6B71-4A25-82BA-D95A9FD8A650}" type="presOf" srcId="{4DB5F81D-09D7-483C-A186-C4232B037D21}" destId="{BFCA994F-43D9-42B3-B6F0-CB8530EA421D}" srcOrd="1" destOrd="0" presId="urn:microsoft.com/office/officeart/2005/8/layout/vProcess5"/>
    <dgm:cxn modelId="{FBA3E499-FC9A-4FCB-A218-F0C24513D3D0}" type="presOf" srcId="{5B59EA6E-A778-4598-9DF0-C721A3C56D84}" destId="{A009FCB6-1878-4ADE-8412-AE348388E764}" srcOrd="0" destOrd="0" presId="urn:microsoft.com/office/officeart/2005/8/layout/vProcess5"/>
    <dgm:cxn modelId="{CB5BF7E1-A063-4775-B778-0E68F54C5CB8}" type="presOf" srcId="{8D92FC1D-4569-4927-87A8-9D8262C53683}" destId="{024ECDA2-FE01-4A7C-9282-FEF14DA75F1A}" srcOrd="0" destOrd="0" presId="urn:microsoft.com/office/officeart/2005/8/layout/vProcess5"/>
    <dgm:cxn modelId="{823A7476-EEFF-4F29-965A-54FC2BE988E5}" type="presOf" srcId="{847ECEBA-D65D-4660-9533-5B4EDE4AC0D0}" destId="{C6174509-9045-4193-8976-06CF47A41743}" srcOrd="0" destOrd="0" presId="urn:microsoft.com/office/officeart/2005/8/layout/vProcess5"/>
    <dgm:cxn modelId="{84ED5C3E-7E65-4F11-BC5F-0FB045BDFF7F}" type="presOf" srcId="{847ECEBA-D65D-4660-9533-5B4EDE4AC0D0}" destId="{6E9E028A-8030-4419-82E7-9AD834969BF8}" srcOrd="1" destOrd="0" presId="urn:microsoft.com/office/officeart/2005/8/layout/vProcess5"/>
    <dgm:cxn modelId="{4C1139D2-78DC-4C34-BC5B-8C4035DFF696}" srcId="{AFACD462-6966-427D-8178-A95D12AC9C50}" destId="{847ECEBA-D65D-4660-9533-5B4EDE4AC0D0}" srcOrd="3" destOrd="0" parTransId="{42AEBA58-42B8-4949-94F1-98D1BD55C157}" sibTransId="{8D92FC1D-4569-4927-87A8-9D8262C53683}"/>
    <dgm:cxn modelId="{96EE3323-6886-4FCC-99D5-AC9469A7E5C4}" type="presOf" srcId="{14CB6C1A-9022-447D-9FBC-FC04C9307565}" destId="{C3D2173B-8B43-4D52-8620-1468E86438B6}" srcOrd="0" destOrd="0" presId="urn:microsoft.com/office/officeart/2005/8/layout/vProcess5"/>
    <dgm:cxn modelId="{1BEB241B-9F2C-4C67-91FE-B1DF38D929CF}" type="presOf" srcId="{BE50171A-48B0-4409-AF85-41BCF304E62E}" destId="{2ABDB7F7-C728-43EA-B258-67B90657AC2D}" srcOrd="1" destOrd="0" presId="urn:microsoft.com/office/officeart/2005/8/layout/vProcess5"/>
    <dgm:cxn modelId="{780F6AC9-C743-4534-BBAE-C580B1D99E1C}" type="presOf" srcId="{5B59EA6E-A778-4598-9DF0-C721A3C56D84}" destId="{324EF178-3C45-4C31-A833-8C2AC6D4E5BF}" srcOrd="1" destOrd="0" presId="urn:microsoft.com/office/officeart/2005/8/layout/vProcess5"/>
    <dgm:cxn modelId="{CAFC10A0-D45C-49ED-B1BF-45CA33771B36}" type="presOf" srcId="{4DB5F81D-09D7-483C-A186-C4232B037D21}" destId="{D28DFB93-5243-49B5-B19B-1EF374951DA0}" srcOrd="0" destOrd="0" presId="urn:microsoft.com/office/officeart/2005/8/layout/vProcess5"/>
    <dgm:cxn modelId="{4190D89E-BE95-43BB-93AB-04166957032F}" srcId="{AFACD462-6966-427D-8178-A95D12AC9C50}" destId="{4DB5F81D-09D7-483C-A186-C4232B037D21}" srcOrd="2" destOrd="0" parTransId="{4D82C25C-68B1-41E5-B9C9-938F80987EF2}" sibTransId="{8678C8A5-030B-41DB-BBCC-2814D305DA5A}"/>
    <dgm:cxn modelId="{995BDCDE-9467-4C41-84F3-AA20F25CF537}" type="presOf" srcId="{BE50171A-48B0-4409-AF85-41BCF304E62E}" destId="{0624E36B-FDDB-44A0-BF23-DF0ED787D94C}" srcOrd="0" destOrd="0" presId="urn:microsoft.com/office/officeart/2005/8/layout/vProcess5"/>
    <dgm:cxn modelId="{69FD570E-F3AE-4D4D-86FC-C38C9ABAA3CE}" type="presParOf" srcId="{A6283193-AE69-4288-92FF-DD7D679DB621}" destId="{B3F615FC-A201-445C-AB3A-ACFE85D9C7C0}" srcOrd="0" destOrd="0" presId="urn:microsoft.com/office/officeart/2005/8/layout/vProcess5"/>
    <dgm:cxn modelId="{5D22D6B0-CD97-4B7C-9213-2D75F13DDE73}" type="presParOf" srcId="{A6283193-AE69-4288-92FF-DD7D679DB621}" destId="{A009FCB6-1878-4ADE-8412-AE348388E764}" srcOrd="1" destOrd="0" presId="urn:microsoft.com/office/officeart/2005/8/layout/vProcess5"/>
    <dgm:cxn modelId="{062C6DF5-9331-4F1A-9E3F-F922C1D1F639}" type="presParOf" srcId="{A6283193-AE69-4288-92FF-DD7D679DB621}" destId="{0624E36B-FDDB-44A0-BF23-DF0ED787D94C}" srcOrd="2" destOrd="0" presId="urn:microsoft.com/office/officeart/2005/8/layout/vProcess5"/>
    <dgm:cxn modelId="{C34DA7F5-07A2-42BA-A93E-4EFCBF997B59}" type="presParOf" srcId="{A6283193-AE69-4288-92FF-DD7D679DB621}" destId="{D28DFB93-5243-49B5-B19B-1EF374951DA0}" srcOrd="3" destOrd="0" presId="urn:microsoft.com/office/officeart/2005/8/layout/vProcess5"/>
    <dgm:cxn modelId="{6F6C94FE-3EF2-4677-8061-82545841A037}" type="presParOf" srcId="{A6283193-AE69-4288-92FF-DD7D679DB621}" destId="{C6174509-9045-4193-8976-06CF47A41743}" srcOrd="4" destOrd="0" presId="urn:microsoft.com/office/officeart/2005/8/layout/vProcess5"/>
    <dgm:cxn modelId="{47360A62-4BB1-449C-929B-5E9F508E3019}" type="presParOf" srcId="{A6283193-AE69-4288-92FF-DD7D679DB621}" destId="{D5D81F49-EE8F-4FDA-A36A-63A427E9B01C}" srcOrd="5" destOrd="0" presId="urn:microsoft.com/office/officeart/2005/8/layout/vProcess5"/>
    <dgm:cxn modelId="{2DC67CE3-708F-4927-A932-28F3F3297B13}" type="presParOf" srcId="{A6283193-AE69-4288-92FF-DD7D679DB621}" destId="{80C1A550-FC24-4779-82CA-5A543D0C720F}" srcOrd="6" destOrd="0" presId="urn:microsoft.com/office/officeart/2005/8/layout/vProcess5"/>
    <dgm:cxn modelId="{ED6E1F14-143E-4162-9BEB-6A710442B693}" type="presParOf" srcId="{A6283193-AE69-4288-92FF-DD7D679DB621}" destId="{C3D2173B-8B43-4D52-8620-1468E86438B6}" srcOrd="7" destOrd="0" presId="urn:microsoft.com/office/officeart/2005/8/layout/vProcess5"/>
    <dgm:cxn modelId="{C94F5125-F19D-40C3-9A63-2EA8995061DA}" type="presParOf" srcId="{A6283193-AE69-4288-92FF-DD7D679DB621}" destId="{A16E9537-56DC-4A01-9BA0-D6E6AB98C7D6}" srcOrd="8" destOrd="0" presId="urn:microsoft.com/office/officeart/2005/8/layout/vProcess5"/>
    <dgm:cxn modelId="{9AEEB795-4D69-4489-AB44-E3996B364BD1}" type="presParOf" srcId="{A6283193-AE69-4288-92FF-DD7D679DB621}" destId="{024ECDA2-FE01-4A7C-9282-FEF14DA75F1A}" srcOrd="9" destOrd="0" presId="urn:microsoft.com/office/officeart/2005/8/layout/vProcess5"/>
    <dgm:cxn modelId="{1998BFDE-3578-40F3-B6F7-31B4922B83FB}" type="presParOf" srcId="{A6283193-AE69-4288-92FF-DD7D679DB621}" destId="{324EF178-3C45-4C31-A833-8C2AC6D4E5BF}" srcOrd="10" destOrd="0" presId="urn:microsoft.com/office/officeart/2005/8/layout/vProcess5"/>
    <dgm:cxn modelId="{E5219F0B-00F6-4F76-B57E-C15AE968D41D}" type="presParOf" srcId="{A6283193-AE69-4288-92FF-DD7D679DB621}" destId="{2ABDB7F7-C728-43EA-B258-67B90657AC2D}" srcOrd="11" destOrd="0" presId="urn:microsoft.com/office/officeart/2005/8/layout/vProcess5"/>
    <dgm:cxn modelId="{8C35E4A0-10F6-4C01-8A4A-9D3F18A09072}" type="presParOf" srcId="{A6283193-AE69-4288-92FF-DD7D679DB621}" destId="{BFCA994F-43D9-42B3-B6F0-CB8530EA421D}" srcOrd="12" destOrd="0" presId="urn:microsoft.com/office/officeart/2005/8/layout/vProcess5"/>
    <dgm:cxn modelId="{53C474A6-402A-4D0B-A865-446290854B6F}" type="presParOf" srcId="{A6283193-AE69-4288-92FF-DD7D679DB621}" destId="{6E9E028A-8030-4419-82E7-9AD834969BF8}" srcOrd="13" destOrd="0" presId="urn:microsoft.com/office/officeart/2005/8/layout/vProcess5"/>
    <dgm:cxn modelId="{C5BFD624-7D4B-42E9-9347-2CEA6BE5666E}" type="presParOf" srcId="{A6283193-AE69-4288-92FF-DD7D679DB621}" destId="{9F872FBD-990E-4A0F-99BC-4A14CECE9BB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0BD71-B23B-40E5-BE9B-8138E40A111E}" type="datetimeFigureOut">
              <a:rPr lang="en-US" smtClean="0"/>
              <a:t>8/24/2016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B997F-2B54-487F-8ADA-24200110C335}" type="slidenum">
              <a:rPr lang="en-US" smtClean="0"/>
              <a:t>‹#›</a:t>
            </a:fld>
            <a:endParaRPr lang="en-US"/>
          </a:p>
        </p:txBody>
      </p:sp>
    </p:spTree>
    <p:extLst>
      <p:ext uri="{BB962C8B-B14F-4D97-AF65-F5344CB8AC3E}">
        <p14:creationId xmlns:p14="http://schemas.microsoft.com/office/powerpoint/2010/main" val="118176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B997F-2B54-487F-8ADA-24200110C335}" type="slidenum">
              <a:rPr lang="en-US" smtClean="0"/>
              <a:t>10</a:t>
            </a:fld>
            <a:endParaRPr lang="en-US"/>
          </a:p>
        </p:txBody>
      </p:sp>
    </p:spTree>
    <p:extLst>
      <p:ext uri="{BB962C8B-B14F-4D97-AF65-F5344CB8AC3E}">
        <p14:creationId xmlns:p14="http://schemas.microsoft.com/office/powerpoint/2010/main" val="338536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4FE58-1A50-44FC-AA9F-4893D99FC340}" type="slidenum">
              <a:rPr lang="en-US" smtClean="0"/>
              <a:t>19</a:t>
            </a:fld>
            <a:endParaRPr lang="en-US" dirty="0"/>
          </a:p>
        </p:txBody>
      </p:sp>
    </p:spTree>
    <p:extLst>
      <p:ext uri="{BB962C8B-B14F-4D97-AF65-F5344CB8AC3E}">
        <p14:creationId xmlns:p14="http://schemas.microsoft.com/office/powerpoint/2010/main" val="390511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FCAB5-ED21-4F28-9F62-D3810F68E852}" type="slidenum">
              <a:rPr lang="en-US" smtClean="0"/>
              <a:t>39</a:t>
            </a:fld>
            <a:endParaRPr lang="en-US"/>
          </a:p>
        </p:txBody>
      </p:sp>
    </p:spTree>
    <p:extLst>
      <p:ext uri="{BB962C8B-B14F-4D97-AF65-F5344CB8AC3E}">
        <p14:creationId xmlns:p14="http://schemas.microsoft.com/office/powerpoint/2010/main" val="113041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B8D4719-4D12-4D35-ADD0-DEE6459170AA}" type="datetimeFigureOut">
              <a:rPr lang="en-US" smtClean="0"/>
              <a:t>8/24/2016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259EB2F-4E30-40F4-BE7B-ACED3BC2E9B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8D4719-4D12-4D35-ADD0-DEE6459170AA}" type="datetimeFigureOut">
              <a:rPr lang="en-US" smtClean="0"/>
              <a:t>8/24/2016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EB2F-4E30-40F4-BE7B-ACED3BC2E9B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8D4719-4D12-4D35-ADD0-DEE6459170AA}" type="datetimeFigureOut">
              <a:rPr lang="en-US" smtClean="0"/>
              <a:t>8/24/2016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EB2F-4E30-40F4-BE7B-ACED3BC2E9B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B8D4719-4D12-4D35-ADD0-DEE6459170AA}" type="datetimeFigureOut">
              <a:rPr lang="en-US" smtClean="0"/>
              <a:t>8/24/2016</a:t>
            </a:fld>
            <a:endParaRPr lang="en-US" dirty="0"/>
          </a:p>
        </p:txBody>
      </p:sp>
      <p:sp>
        <p:nvSpPr>
          <p:cNvPr id="9" name="Slide Number Placeholder 8"/>
          <p:cNvSpPr>
            <a:spLocks noGrp="1"/>
          </p:cNvSpPr>
          <p:nvPr>
            <p:ph type="sldNum" sz="quarter" idx="15"/>
          </p:nvPr>
        </p:nvSpPr>
        <p:spPr/>
        <p:txBody>
          <a:bodyPr rtlCol="0"/>
          <a:lstStyle/>
          <a:p>
            <a:fld id="{3259EB2F-4E30-40F4-BE7B-ACED3BC2E9BB}"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B8D4719-4D12-4D35-ADD0-DEE6459170AA}" type="datetimeFigureOut">
              <a:rPr lang="en-US" smtClean="0"/>
              <a:t>8/24/2016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259EB2F-4E30-40F4-BE7B-ACED3BC2E9B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B8D4719-4D12-4D35-ADD0-DEE6459170AA}" type="datetimeFigureOut">
              <a:rPr lang="en-US" smtClean="0"/>
              <a:t>8/24/2016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EB2F-4E30-40F4-BE7B-ACED3BC2E9BB}"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B8D4719-4D12-4D35-ADD0-DEE6459170AA}" type="datetimeFigureOut">
              <a:rPr lang="en-US" smtClean="0"/>
              <a:t>8/24/2016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EB2F-4E30-40F4-BE7B-ACED3BC2E9BB}"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B8D4719-4D12-4D35-ADD0-DEE6459170AA}" type="datetimeFigureOut">
              <a:rPr lang="en-US" smtClean="0"/>
              <a:t>8/24/2016</a:t>
            </a:fld>
            <a:endParaRPr lang="en-US" dirty="0"/>
          </a:p>
        </p:txBody>
      </p:sp>
      <p:sp>
        <p:nvSpPr>
          <p:cNvPr id="7" name="Slide Number Placeholder 6"/>
          <p:cNvSpPr>
            <a:spLocks noGrp="1"/>
          </p:cNvSpPr>
          <p:nvPr>
            <p:ph type="sldNum" sz="quarter" idx="11"/>
          </p:nvPr>
        </p:nvSpPr>
        <p:spPr/>
        <p:txBody>
          <a:bodyPr rtlCol="0"/>
          <a:lstStyle/>
          <a:p>
            <a:fld id="{3259EB2F-4E30-40F4-BE7B-ACED3BC2E9BB}"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D4719-4D12-4D35-ADD0-DEE6459170AA}" type="datetimeFigureOut">
              <a:rPr lang="en-US" smtClean="0"/>
              <a:t>8/24/2016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EB2F-4E30-40F4-BE7B-ACED3BC2E9B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B8D4719-4D12-4D35-ADD0-DEE6459170AA}" type="datetimeFigureOut">
              <a:rPr lang="en-US" smtClean="0"/>
              <a:t>8/24/2016</a:t>
            </a:fld>
            <a:endParaRPr lang="en-US" dirty="0"/>
          </a:p>
        </p:txBody>
      </p:sp>
      <p:sp>
        <p:nvSpPr>
          <p:cNvPr id="22" name="Slide Number Placeholder 21"/>
          <p:cNvSpPr>
            <a:spLocks noGrp="1"/>
          </p:cNvSpPr>
          <p:nvPr>
            <p:ph type="sldNum" sz="quarter" idx="15"/>
          </p:nvPr>
        </p:nvSpPr>
        <p:spPr/>
        <p:txBody>
          <a:bodyPr rtlCol="0"/>
          <a:lstStyle/>
          <a:p>
            <a:fld id="{3259EB2F-4E30-40F4-BE7B-ACED3BC2E9BB}"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B8D4719-4D12-4D35-ADD0-DEE6459170AA}" type="datetimeFigureOut">
              <a:rPr lang="en-US" smtClean="0"/>
              <a:t>8/24/2016</a:t>
            </a:fld>
            <a:endParaRPr lang="en-US" dirty="0"/>
          </a:p>
        </p:txBody>
      </p:sp>
      <p:sp>
        <p:nvSpPr>
          <p:cNvPr id="18" name="Slide Number Placeholder 17"/>
          <p:cNvSpPr>
            <a:spLocks noGrp="1"/>
          </p:cNvSpPr>
          <p:nvPr>
            <p:ph type="sldNum" sz="quarter" idx="11"/>
          </p:nvPr>
        </p:nvSpPr>
        <p:spPr/>
        <p:txBody>
          <a:bodyPr rtlCol="0"/>
          <a:lstStyle/>
          <a:p>
            <a:fld id="{3259EB2F-4E30-40F4-BE7B-ACED3BC2E9BB}"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8D4719-4D12-4D35-ADD0-DEE6459170AA}" type="datetimeFigureOut">
              <a:rPr lang="en-US" smtClean="0"/>
              <a:t>8/24/2016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259EB2F-4E30-40F4-BE7B-ACED3BC2E9B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28801"/>
            <a:ext cx="8001000" cy="1981200"/>
          </a:xfrm>
        </p:spPr>
        <p:txBody>
          <a:bodyPr/>
          <a:lstStyle/>
          <a:p>
            <a:r>
              <a:rPr lang="en-US" b="1" dirty="0"/>
              <a:t>MILLENNIUM PROMISE-KENYA</a:t>
            </a:r>
          </a:p>
        </p:txBody>
      </p:sp>
      <p:sp>
        <p:nvSpPr>
          <p:cNvPr id="3" name="Subtitle 2"/>
          <p:cNvSpPr>
            <a:spLocks noGrp="1"/>
          </p:cNvSpPr>
          <p:nvPr>
            <p:ph type="subTitle" idx="1"/>
          </p:nvPr>
        </p:nvSpPr>
        <p:spPr/>
        <p:txBody>
          <a:bodyPr/>
          <a:lstStyle/>
          <a:p>
            <a:r>
              <a:rPr lang="en-US" b="1" dirty="0" smtClean="0"/>
              <a:t>Supported by </a:t>
            </a:r>
            <a:r>
              <a:rPr lang="en-US" b="1" dirty="0" err="1" smtClean="0"/>
              <a:t>Goj</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929739"/>
            <a:ext cx="1816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876800"/>
            <a:ext cx="14287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26574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609600"/>
            <a:ext cx="1238250"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354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2" name="Content Placeholder 21"/>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63155" y="2438400"/>
            <a:ext cx="4650537" cy="3276600"/>
          </a:xfrm>
        </p:spPr>
      </p:pic>
      <p:pic>
        <p:nvPicPr>
          <p:cNvPr id="20" name="Content Placeholder 1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371975" y="2933700"/>
            <a:ext cx="3657600" cy="2743200"/>
          </a:xfrm>
        </p:spPr>
      </p:pic>
      <p:sp>
        <p:nvSpPr>
          <p:cNvPr id="3" name="Text Placeholder 2"/>
          <p:cNvSpPr>
            <a:spLocks noGrp="1"/>
          </p:cNvSpPr>
          <p:nvPr>
            <p:ph type="body" sz="quarter" idx="1"/>
          </p:nvPr>
        </p:nvSpPr>
        <p:spPr/>
        <p:txBody>
          <a:bodyPr/>
          <a:lstStyle/>
          <a:p>
            <a:r>
              <a:rPr lang="en-US" dirty="0" smtClean="0"/>
              <a:t>Supplementing SMP</a:t>
            </a:r>
            <a:endParaRPr lang="en-US" dirty="0"/>
          </a:p>
        </p:txBody>
      </p:sp>
      <p:sp>
        <p:nvSpPr>
          <p:cNvPr id="5" name="Text Placeholder 4"/>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296679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Times New Roman" pitchFamily="18" charset="0"/>
              </a:rPr>
              <a:t>Education:  </a:t>
            </a:r>
            <a:r>
              <a:rPr lang="en-US" altLang="en-US" b="1" dirty="0" smtClean="0">
                <a:latin typeface="Times New Roman" pitchFamily="18" charset="0"/>
              </a:rPr>
              <a:t>Emphasis on girl child </a:t>
            </a:r>
            <a:r>
              <a:rPr lang="en-US" altLang="en-US" b="1" dirty="0">
                <a:latin typeface="Times New Roman" pitchFamily="18" charset="0"/>
              </a:rPr>
              <a:t/>
            </a:r>
            <a:br>
              <a:rPr lang="en-US" altLang="en-US" b="1" dirty="0">
                <a:latin typeface="Times New Roman" pitchFamily="18" charset="0"/>
              </a:rPr>
            </a:br>
            <a:endParaRPr lang="en-US" dirty="0"/>
          </a:p>
        </p:txBody>
      </p:sp>
      <p:sp>
        <p:nvSpPr>
          <p:cNvPr id="4" name="Content Placeholder 3"/>
          <p:cNvSpPr>
            <a:spLocks noGrp="1"/>
          </p:cNvSpPr>
          <p:nvPr>
            <p:ph sz="quarter" idx="2"/>
          </p:nvPr>
        </p:nvSpPr>
        <p:spPr/>
        <p:txBody>
          <a:bodyPr/>
          <a:lstStyle/>
          <a:p>
            <a:pPr>
              <a:buFontTx/>
              <a:buChar char="•"/>
            </a:pPr>
            <a:r>
              <a:rPr lang="en-US" altLang="en-US" dirty="0">
                <a:latin typeface="Times New Roman" pitchFamily="18" charset="0"/>
              </a:rPr>
              <a:t>Sanitation - Latrines</a:t>
            </a:r>
          </a:p>
          <a:p>
            <a:pPr>
              <a:buFontTx/>
              <a:buChar char="•"/>
            </a:pPr>
            <a:r>
              <a:rPr lang="en-US" altLang="en-US" dirty="0">
                <a:latin typeface="Times New Roman" pitchFamily="18" charset="0"/>
              </a:rPr>
              <a:t>Bursaries for bright pupils</a:t>
            </a:r>
          </a:p>
          <a:p>
            <a:pPr>
              <a:buFontTx/>
              <a:buChar char="•"/>
            </a:pPr>
            <a:r>
              <a:rPr lang="en-US" altLang="en-US" dirty="0">
                <a:latin typeface="Times New Roman" pitchFamily="18" charset="0"/>
              </a:rPr>
              <a:t>Mentoring</a:t>
            </a:r>
          </a:p>
          <a:p>
            <a:pPr>
              <a:buFontTx/>
              <a:buChar char="•"/>
            </a:pPr>
            <a:r>
              <a:rPr lang="en-US" altLang="en-US" dirty="0">
                <a:latin typeface="Times New Roman" pitchFamily="18" charset="0"/>
              </a:rPr>
              <a:t>Sanitary Pads for girls (2,300 in </a:t>
            </a:r>
            <a:r>
              <a:rPr lang="en-US" altLang="en-US" dirty="0" err="1">
                <a:latin typeface="Times New Roman" pitchFamily="18" charset="0"/>
              </a:rPr>
              <a:t>Sauri</a:t>
            </a:r>
            <a:r>
              <a:rPr lang="en-US" altLang="en-US" dirty="0">
                <a:latin typeface="Times New Roman" pitchFamily="18" charset="0"/>
              </a:rPr>
              <a:t>)</a:t>
            </a:r>
          </a:p>
          <a:p>
            <a:endParaRPr lang="en-US"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371975" y="2933230"/>
            <a:ext cx="3657600" cy="2744139"/>
          </a:xfrm>
        </p:spPr>
      </p:pic>
      <p:sp>
        <p:nvSpPr>
          <p:cNvPr id="3" name="Text Placeholder 2"/>
          <p:cNvSpPr>
            <a:spLocks noGrp="1"/>
          </p:cNvSpPr>
          <p:nvPr>
            <p:ph type="body" sz="quarter" idx="1"/>
          </p:nvPr>
        </p:nvSpPr>
        <p:spPr/>
        <p:txBody>
          <a:bodyPr/>
          <a:lstStyle/>
          <a:p>
            <a:r>
              <a:rPr lang="en-US" dirty="0" smtClean="0"/>
              <a:t>interventions</a:t>
            </a:r>
            <a:endParaRPr lang="en-US" dirty="0"/>
          </a:p>
        </p:txBody>
      </p:sp>
      <p:sp>
        <p:nvSpPr>
          <p:cNvPr id="5" name="Text Placeholder 4"/>
          <p:cNvSpPr>
            <a:spLocks noGrp="1"/>
          </p:cNvSpPr>
          <p:nvPr>
            <p:ph type="body" sz="quarter" idx="3"/>
          </p:nvPr>
        </p:nvSpPr>
        <p:spPr/>
        <p:txBody>
          <a:bodyPr/>
          <a:lstStyle/>
          <a:p>
            <a:pPr algn="ctr"/>
            <a:r>
              <a:rPr lang="en-US" dirty="0" smtClean="0"/>
              <a:t>Girls benefiting from the award.</a:t>
            </a:r>
            <a:endParaRPr lang="en-US" dirty="0"/>
          </a:p>
        </p:txBody>
      </p:sp>
    </p:spTree>
    <p:extLst>
      <p:ext uri="{BB962C8B-B14F-4D97-AF65-F5344CB8AC3E}">
        <p14:creationId xmlns:p14="http://schemas.microsoft.com/office/powerpoint/2010/main" val="935323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Health</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dirty="0"/>
              <a:t>MVP has been establishing and training a cadre of CHWs to significantly reduce child and maternal mortality by creating a continuum of care from household to clinic and referral hospital. Experience gained in MVP sites demonstrates that the CHW program is critically important for the achievement of health-related development goals and an essential component of a successful community level health care delivery system. </a:t>
            </a:r>
          </a:p>
          <a:p>
            <a:endParaRPr lang="en-US" dirty="0"/>
          </a:p>
        </p:txBody>
      </p:sp>
    </p:spTree>
    <p:extLst>
      <p:ext uri="{BB962C8B-B14F-4D97-AF65-F5344CB8AC3E}">
        <p14:creationId xmlns:p14="http://schemas.microsoft.com/office/powerpoint/2010/main" val="1313115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65238"/>
          </a:xfrm>
        </p:spPr>
        <p:txBody>
          <a:bodyPr>
            <a:normAutofit fontScale="90000"/>
          </a:bodyPr>
          <a:lstStyle/>
          <a:p>
            <a:pPr algn="ctr"/>
            <a:r>
              <a:rPr lang="en-US" dirty="0"/>
              <a:t> </a:t>
            </a:r>
            <a:br>
              <a:rPr lang="en-US" dirty="0"/>
            </a:br>
            <a:r>
              <a:rPr lang="en-US" dirty="0" smtClean="0"/>
              <a:t/>
            </a:r>
            <a:br>
              <a:rPr lang="en-US" dirty="0" smtClean="0"/>
            </a:br>
            <a:r>
              <a:rPr lang="en-US" dirty="0"/>
              <a:t/>
            </a:r>
            <a:br>
              <a:rPr lang="en-US" dirty="0"/>
            </a:br>
            <a:r>
              <a:rPr lang="en-US" dirty="0" smtClean="0"/>
              <a:t/>
            </a:r>
            <a:br>
              <a:rPr lang="en-US" dirty="0" smtClean="0"/>
            </a:br>
            <a:r>
              <a:rPr lang="en-US" b="1" dirty="0" smtClean="0"/>
              <a:t>Community </a:t>
            </a:r>
            <a:r>
              <a:rPr lang="en-US" b="1" dirty="0"/>
              <a:t>Health Worker Program </a:t>
            </a:r>
            <a:r>
              <a:rPr lang="en-US" b="1" dirty="0" smtClean="0"/>
              <a:t>Principles</a:t>
            </a:r>
            <a:r>
              <a:rPr lang="en-US" i="1" dirty="0" smtClean="0"/>
              <a:t>.</a:t>
            </a:r>
            <a:r>
              <a:rPr lang="en-US" dirty="0"/>
              <a:t/>
            </a:r>
            <a:br>
              <a:rPr lang="en-US" dirty="0"/>
            </a:b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31819570"/>
              </p:ext>
            </p:extLst>
          </p:nvPr>
        </p:nvGraphicFramePr>
        <p:xfrm>
          <a:off x="533400" y="1447800"/>
          <a:ext cx="8153400" cy="4782277"/>
        </p:xfrm>
        <a:graphic>
          <a:graphicData uri="http://schemas.openxmlformats.org/drawingml/2006/table">
            <a:tbl>
              <a:tblPr firstRow="1" firstCol="1" bandRow="1">
                <a:tableStyleId>{5C22544A-7EE6-4342-B048-85BDC9FD1C3A}</a:tableStyleId>
              </a:tblPr>
              <a:tblGrid>
                <a:gridCol w="2609051"/>
                <a:gridCol w="5544349"/>
              </a:tblGrid>
              <a:tr h="316671">
                <a:tc>
                  <a:txBody>
                    <a:bodyPr/>
                    <a:lstStyle/>
                    <a:p>
                      <a:pPr marL="0" marR="0" algn="ctr">
                        <a:lnSpc>
                          <a:spcPct val="115000"/>
                        </a:lnSpc>
                        <a:spcBef>
                          <a:spcPts val="0"/>
                        </a:spcBef>
                        <a:spcAft>
                          <a:spcPts val="0"/>
                        </a:spcAft>
                      </a:pPr>
                      <a:r>
                        <a:rPr lang="en-US" sz="1600" kern="50" dirty="0">
                          <a:effectLst/>
                        </a:rPr>
                        <a:t>Function</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kern="50" dirty="0">
                          <a:effectLst/>
                        </a:rPr>
                        <a:t>Principle</a:t>
                      </a:r>
                      <a:endParaRPr lang="en-US" sz="1600" dirty="0">
                        <a:effectLst/>
                        <a:latin typeface="Calibri"/>
                        <a:ea typeface="Calibri"/>
                        <a:cs typeface="Times New Roman"/>
                      </a:endParaRPr>
                    </a:p>
                  </a:txBody>
                  <a:tcPr marL="68580" marR="68580" marT="0" marB="0" anchor="ctr"/>
                </a:tc>
              </a:tr>
              <a:tr h="1026489">
                <a:tc>
                  <a:txBody>
                    <a:bodyPr/>
                    <a:lstStyle/>
                    <a:p>
                      <a:pPr marL="0" marR="0">
                        <a:lnSpc>
                          <a:spcPct val="115000"/>
                        </a:lnSpc>
                        <a:spcBef>
                          <a:spcPts val="0"/>
                        </a:spcBef>
                        <a:spcAft>
                          <a:spcPts val="0"/>
                        </a:spcAft>
                      </a:pPr>
                      <a:r>
                        <a:rPr lang="en-US" sz="1600" kern="50" dirty="0">
                          <a:effectLst/>
                        </a:rPr>
                        <a:t>Professionalization and Organizational Management</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600"/>
                        </a:spcBef>
                        <a:spcAft>
                          <a:spcPts val="600"/>
                        </a:spcAft>
                      </a:pPr>
                      <a:r>
                        <a:rPr lang="en-US" sz="1600" kern="50" dirty="0">
                          <a:effectLst/>
                        </a:rPr>
                        <a:t>CHWs are a professional cadre of health workers provided remuneration, training, and supportive supervision, and held accountable through robust management systems.</a:t>
                      </a:r>
                      <a:endParaRPr lang="en-US" sz="1600" dirty="0">
                        <a:effectLst/>
                        <a:latin typeface="Calibri"/>
                        <a:ea typeface="Calibri"/>
                        <a:cs typeface="Times New Roman"/>
                      </a:endParaRPr>
                    </a:p>
                  </a:txBody>
                  <a:tcPr marL="68580" marR="68580" marT="0" marB="0" anchor="ctr"/>
                </a:tc>
              </a:tr>
              <a:tr h="989536">
                <a:tc>
                  <a:txBody>
                    <a:bodyPr/>
                    <a:lstStyle/>
                    <a:p>
                      <a:pPr marL="0" marR="0">
                        <a:lnSpc>
                          <a:spcPct val="115000"/>
                        </a:lnSpc>
                        <a:spcBef>
                          <a:spcPts val="0"/>
                        </a:spcBef>
                        <a:spcAft>
                          <a:spcPts val="0"/>
                        </a:spcAft>
                      </a:pPr>
                      <a:r>
                        <a:rPr lang="en-US" sz="1600" kern="50">
                          <a:effectLst/>
                        </a:rPr>
                        <a:t>Innovation and Technology</a:t>
                      </a:r>
                      <a:endParaRPr lang="en-US" sz="1600">
                        <a:effectLst/>
                        <a:latin typeface="Calibri"/>
                        <a:ea typeface="Calibri"/>
                        <a:cs typeface="Times New Roman"/>
                      </a:endParaRPr>
                    </a:p>
                  </a:txBody>
                  <a:tcPr marL="68580" marR="68580" marT="0" marB="0" anchor="ctr"/>
                </a:tc>
                <a:tc>
                  <a:txBody>
                    <a:bodyPr/>
                    <a:lstStyle/>
                    <a:p>
                      <a:pPr marL="0" marR="0">
                        <a:lnSpc>
                          <a:spcPct val="115000"/>
                        </a:lnSpc>
                        <a:spcBef>
                          <a:spcPts val="600"/>
                        </a:spcBef>
                        <a:spcAft>
                          <a:spcPts val="600"/>
                        </a:spcAft>
                      </a:pPr>
                      <a:r>
                        <a:rPr lang="en-US" sz="1600" kern="50" dirty="0">
                          <a:effectLst/>
                        </a:rPr>
                        <a:t>The CHW program is supported by global innovations such as mobile health technology for effective and efficient screening, treatment, and prevention of disease.</a:t>
                      </a:r>
                      <a:endParaRPr lang="en-US" sz="1600" dirty="0">
                        <a:effectLst/>
                        <a:latin typeface="Calibri"/>
                        <a:ea typeface="Calibri"/>
                        <a:cs typeface="Times New Roman"/>
                      </a:endParaRPr>
                    </a:p>
                  </a:txBody>
                  <a:tcPr marL="68580" marR="68580" marT="0" marB="0" anchor="ctr"/>
                </a:tc>
              </a:tr>
              <a:tr h="989536">
                <a:tc>
                  <a:txBody>
                    <a:bodyPr/>
                    <a:lstStyle/>
                    <a:p>
                      <a:pPr marL="0" marR="0">
                        <a:lnSpc>
                          <a:spcPct val="115000"/>
                        </a:lnSpc>
                        <a:spcBef>
                          <a:spcPts val="0"/>
                        </a:spcBef>
                        <a:spcAft>
                          <a:spcPts val="0"/>
                        </a:spcAft>
                      </a:pPr>
                      <a:r>
                        <a:rPr lang="en-US" sz="1600" kern="50">
                          <a:effectLst/>
                        </a:rPr>
                        <a:t>Health System Integration</a:t>
                      </a:r>
                      <a:endParaRPr lang="en-US" sz="1600">
                        <a:effectLst/>
                        <a:latin typeface="Calibri"/>
                        <a:ea typeface="Calibri"/>
                        <a:cs typeface="Times New Roman"/>
                      </a:endParaRPr>
                    </a:p>
                  </a:txBody>
                  <a:tcPr marL="68580" marR="68580" marT="0" marB="0" anchor="ctr"/>
                </a:tc>
                <a:tc>
                  <a:txBody>
                    <a:bodyPr/>
                    <a:lstStyle/>
                    <a:p>
                      <a:pPr marL="0" marR="0">
                        <a:lnSpc>
                          <a:spcPct val="115000"/>
                        </a:lnSpc>
                        <a:spcBef>
                          <a:spcPts val="600"/>
                        </a:spcBef>
                        <a:spcAft>
                          <a:spcPts val="600"/>
                        </a:spcAft>
                      </a:pPr>
                      <a:r>
                        <a:rPr lang="en-US" sz="1600" kern="50" dirty="0">
                          <a:effectLst/>
                        </a:rPr>
                        <a:t>The primary care system is embedded within a robust public health system, where CHWs serve as a critical link between households and primary clinics</a:t>
                      </a:r>
                      <a:endParaRPr lang="en-US" sz="1600" dirty="0">
                        <a:effectLst/>
                        <a:latin typeface="Calibri"/>
                        <a:ea typeface="Calibri"/>
                        <a:cs typeface="Times New Roman"/>
                      </a:endParaRPr>
                    </a:p>
                  </a:txBody>
                  <a:tcPr marL="68580" marR="68580" marT="0" marB="0" anchor="ctr"/>
                </a:tc>
              </a:tr>
              <a:tr h="1325967">
                <a:tc>
                  <a:txBody>
                    <a:bodyPr/>
                    <a:lstStyle/>
                    <a:p>
                      <a:pPr marL="0" marR="0">
                        <a:lnSpc>
                          <a:spcPct val="115000"/>
                        </a:lnSpc>
                        <a:spcBef>
                          <a:spcPts val="0"/>
                        </a:spcBef>
                        <a:spcAft>
                          <a:spcPts val="0"/>
                        </a:spcAft>
                      </a:pPr>
                      <a:r>
                        <a:rPr lang="en-US" sz="1600" kern="50">
                          <a:effectLst/>
                        </a:rPr>
                        <a:t>Quality Assurance</a:t>
                      </a:r>
                      <a:endParaRPr lang="en-US" sz="1600">
                        <a:effectLst/>
                        <a:latin typeface="Calibri"/>
                        <a:ea typeface="Calibri"/>
                        <a:cs typeface="Times New Roman"/>
                      </a:endParaRPr>
                    </a:p>
                  </a:txBody>
                  <a:tcPr marL="68580" marR="68580" marT="0" marB="0" anchor="ctr"/>
                </a:tc>
                <a:tc>
                  <a:txBody>
                    <a:bodyPr/>
                    <a:lstStyle/>
                    <a:p>
                      <a:pPr marL="0" marR="0">
                        <a:lnSpc>
                          <a:spcPct val="115000"/>
                        </a:lnSpc>
                        <a:spcBef>
                          <a:spcPts val="600"/>
                        </a:spcBef>
                        <a:spcAft>
                          <a:spcPts val="600"/>
                        </a:spcAft>
                      </a:pPr>
                      <a:r>
                        <a:rPr lang="en-US" sz="1600" kern="50" dirty="0">
                          <a:effectLst/>
                        </a:rPr>
                        <a:t>Through the use of real-time data and locally based managers, the quality of the program and services delivered are constantly assessed and improved to ensure a continued ability to meet local needs and satisfaction.</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9181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One of Our significant intervention in health.</a:t>
            </a:r>
            <a:endParaRPr lang="en-US" b="1" dirty="0"/>
          </a:p>
        </p:txBody>
      </p:sp>
      <p:sp>
        <p:nvSpPr>
          <p:cNvPr id="3" name="Subtitle 2"/>
          <p:cNvSpPr>
            <a:spLocks noGrp="1"/>
          </p:cNvSpPr>
          <p:nvPr>
            <p:ph type="subTitle" idx="1"/>
          </p:nvPr>
        </p:nvSpPr>
        <p:spPr/>
        <p:txBody>
          <a:bodyPr>
            <a:normAutofit/>
          </a:bodyPr>
          <a:lstStyle/>
          <a:p>
            <a:r>
              <a:rPr lang="en-US" sz="4400" dirty="0"/>
              <a:t>Coming of Age:</a:t>
            </a:r>
            <a:r>
              <a:rPr lang="en-US" sz="2800" dirty="0"/>
              <a:t/>
            </a:r>
            <a:br>
              <a:rPr lang="en-US" sz="2800" dirty="0"/>
            </a:br>
            <a:r>
              <a:rPr lang="en-US" dirty="0"/>
              <a:t>HIV Exposed Infants </a:t>
            </a:r>
            <a:r>
              <a:rPr lang="en-US" dirty="0" smtClean="0"/>
              <a:t>(HEI)Graduation </a:t>
            </a:r>
            <a:r>
              <a:rPr lang="en-US" dirty="0"/>
              <a:t>Ceremonies at 18 </a:t>
            </a:r>
            <a:r>
              <a:rPr lang="en-US" dirty="0" smtClean="0"/>
              <a:t>months. </a:t>
            </a:r>
            <a:endParaRPr lang="en-US" dirty="0"/>
          </a:p>
        </p:txBody>
      </p:sp>
    </p:spTree>
    <p:extLst>
      <p:ext uri="{BB962C8B-B14F-4D97-AF65-F5344CB8AC3E}">
        <p14:creationId xmlns:p14="http://schemas.microsoft.com/office/powerpoint/2010/main" val="4174246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99407" y="1775950"/>
            <a:ext cx="6783185" cy="4522124"/>
          </a:xfrm>
        </p:spPr>
      </p:pic>
    </p:spTree>
    <p:extLst>
      <p:ext uri="{BB962C8B-B14F-4D97-AF65-F5344CB8AC3E}">
        <p14:creationId xmlns:p14="http://schemas.microsoft.com/office/powerpoint/2010/main" val="564902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Introduction.</a:t>
            </a:r>
            <a:endParaRPr lang="en-US" b="1" dirty="0"/>
          </a:p>
        </p:txBody>
      </p:sp>
      <p:sp>
        <p:nvSpPr>
          <p:cNvPr id="3" name="Content Placeholder 2"/>
          <p:cNvSpPr>
            <a:spLocks noGrp="1"/>
          </p:cNvSpPr>
          <p:nvPr>
            <p:ph sz="quarter" idx="1"/>
          </p:nvPr>
        </p:nvSpPr>
        <p:spPr/>
        <p:txBody>
          <a:bodyPr/>
          <a:lstStyle/>
          <a:p>
            <a:pPr marL="0" indent="0">
              <a:buNone/>
            </a:pPr>
            <a:r>
              <a:rPr lang="en-US" dirty="0" smtClean="0"/>
              <a:t>E-MTCT is based on closed follow-up HIV exposed infants and mother infant pairs through the various stages of the PMTCT cascade:</a:t>
            </a:r>
            <a:endParaRPr lang="en-US" i="1" dirty="0" smtClean="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2484814632"/>
              </p:ext>
            </p:extLst>
          </p:nvPr>
        </p:nvGraphicFramePr>
        <p:xfrm>
          <a:off x="1676400" y="3352800"/>
          <a:ext cx="60960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469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a:t>High level of attrition at each step of the cascade is a threat to achieving the desired outcomes:</a:t>
            </a:r>
          </a:p>
          <a:p>
            <a:pPr>
              <a:buFont typeface="Wingdings" pitchFamily="2" charset="2"/>
              <a:buChar char="v"/>
            </a:pPr>
            <a:r>
              <a:rPr lang="en-US" i="1" dirty="0"/>
              <a:t>HIV free survival and decreased morbidity &amp; mortality in HIV exposed infants</a:t>
            </a:r>
          </a:p>
          <a:p>
            <a:pPr>
              <a:buFont typeface="Wingdings" pitchFamily="2" charset="2"/>
              <a:buChar char="v"/>
            </a:pPr>
            <a:r>
              <a:rPr lang="en-US" i="1" dirty="0"/>
              <a:t>Decreased morbidity &amp; mortality in infected women</a:t>
            </a:r>
          </a:p>
          <a:p>
            <a:endParaRPr lang="en-US" dirty="0"/>
          </a:p>
        </p:txBody>
      </p:sp>
      <p:sp>
        <p:nvSpPr>
          <p:cNvPr id="3" name="Text Placeholder 2"/>
          <p:cNvSpPr>
            <a:spLocks noGrp="1"/>
          </p:cNvSpPr>
          <p:nvPr>
            <p:ph type="body" sz="quarter" idx="1"/>
          </p:nvPr>
        </p:nvSpPr>
        <p:spPr/>
        <p:txBody>
          <a:bodyPr/>
          <a:lstStyle/>
          <a:p>
            <a:r>
              <a:rPr lang="en-US" dirty="0" smtClean="0"/>
              <a:t>Model Mother</a:t>
            </a:r>
            <a:endParaRPr lang="en-US" dirty="0"/>
          </a:p>
        </p:txBody>
      </p:sp>
      <p:sp>
        <p:nvSpPr>
          <p:cNvPr id="5" name="Text Placeholder 4"/>
          <p:cNvSpPr>
            <a:spLocks noGrp="1"/>
          </p:cNvSpPr>
          <p:nvPr>
            <p:ph type="body" sz="quarter" idx="3"/>
          </p:nvPr>
        </p:nvSpPr>
        <p:spPr/>
        <p:txBody>
          <a:bodyPr/>
          <a:lstStyle/>
          <a:p>
            <a:r>
              <a:rPr lang="en-US" dirty="0" smtClean="0"/>
              <a:t>BENEFITS</a:t>
            </a:r>
            <a:endParaRPr lang="en-US" dirty="0"/>
          </a:p>
        </p:txBody>
      </p:sp>
      <p:pic>
        <p:nvPicPr>
          <p:cNvPr id="8" name="Content Placeholder 7"/>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828675" y="2362200"/>
            <a:ext cx="2914650" cy="3886200"/>
          </a:xfrm>
        </p:spPr>
      </p:pic>
    </p:spTree>
    <p:extLst>
      <p:ext uri="{BB962C8B-B14F-4D97-AF65-F5344CB8AC3E}">
        <p14:creationId xmlns:p14="http://schemas.microsoft.com/office/powerpoint/2010/main" val="259934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57200"/>
            <a:ext cx="8229600" cy="1143000"/>
          </a:xfrm>
        </p:spPr>
        <p:txBody>
          <a:bodyPr>
            <a:normAutofit/>
          </a:bodyPr>
          <a:lstStyle/>
          <a:p>
            <a:r>
              <a:rPr lang="en-US" dirty="0" smtClean="0"/>
              <a:t/>
            </a:r>
            <a:br>
              <a:rPr lang="en-US" dirty="0" smtClean="0"/>
            </a:br>
            <a:r>
              <a:rPr lang="en-US" dirty="0" smtClean="0"/>
              <a:t>objective</a:t>
            </a:r>
            <a:endParaRPr lang="en-US" dirty="0"/>
          </a:p>
        </p:txBody>
      </p:sp>
      <p:sp>
        <p:nvSpPr>
          <p:cNvPr id="3" name="Subtitle 2"/>
          <p:cNvSpPr>
            <a:spLocks noGrp="1"/>
          </p:cNvSpPr>
          <p:nvPr>
            <p:ph type="subTitle" idx="1"/>
          </p:nvPr>
        </p:nvSpPr>
        <p:spPr>
          <a:xfrm>
            <a:off x="1371600" y="2514600"/>
            <a:ext cx="6400800" cy="2362200"/>
          </a:xfrm>
        </p:spPr>
        <p:txBody>
          <a:bodyPr>
            <a:normAutofit/>
          </a:bodyPr>
          <a:lstStyle/>
          <a:p>
            <a:pPr algn="l"/>
            <a:r>
              <a:rPr lang="en-US" dirty="0">
                <a:solidFill>
                  <a:schemeClr val="tx1"/>
                </a:solidFill>
              </a:rPr>
              <a:t>The MVP HEI graduation program seeks to enhance follow-up of HIV exposed mother – infant pairs from the first ante-natal visit to 18 months after delivery</a:t>
            </a:r>
          </a:p>
          <a:p>
            <a:endParaRPr lang="en-US" dirty="0"/>
          </a:p>
        </p:txBody>
      </p:sp>
    </p:spTree>
    <p:extLst>
      <p:ext uri="{BB962C8B-B14F-4D97-AF65-F5344CB8AC3E}">
        <p14:creationId xmlns:p14="http://schemas.microsoft.com/office/powerpoint/2010/main" val="2752067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57200"/>
            <a:ext cx="8229600" cy="1219200"/>
          </a:xfrm>
        </p:spPr>
        <p:txBody>
          <a:bodyPr>
            <a:normAutofit/>
          </a:bodyPr>
          <a:lstStyle/>
          <a:p>
            <a:r>
              <a:rPr lang="en-US" dirty="0" smtClean="0"/>
              <a:t>Methodology</a:t>
            </a:r>
            <a:br>
              <a:rPr lang="en-US" dirty="0" smtClean="0"/>
            </a:br>
            <a:r>
              <a:rPr lang="en-US" dirty="0" smtClean="0"/>
              <a:t>step 1</a:t>
            </a:r>
            <a:endParaRPr lang="en-US" dirty="0"/>
          </a:p>
        </p:txBody>
      </p:sp>
      <p:sp>
        <p:nvSpPr>
          <p:cNvPr id="3" name="Subtitle 2"/>
          <p:cNvSpPr>
            <a:spLocks noGrp="1"/>
          </p:cNvSpPr>
          <p:nvPr>
            <p:ph type="subTitle" idx="1"/>
          </p:nvPr>
        </p:nvSpPr>
        <p:spPr>
          <a:xfrm>
            <a:off x="1600200" y="2514600"/>
            <a:ext cx="6400800" cy="3048000"/>
          </a:xfrm>
        </p:spPr>
        <p:txBody>
          <a:bodyPr>
            <a:normAutofit/>
          </a:bodyPr>
          <a:lstStyle/>
          <a:p>
            <a:r>
              <a:rPr lang="en-US" dirty="0" smtClean="0"/>
              <a:t>Pregnant mothers who turn positive are registered and attached to model mothers who offer psychological support and encourage them to attend ANC visit</a:t>
            </a:r>
            <a:endParaRPr lang="en-US" dirty="0"/>
          </a:p>
        </p:txBody>
      </p:sp>
    </p:spTree>
    <p:extLst>
      <p:ext uri="{BB962C8B-B14F-4D97-AF65-F5344CB8AC3E}">
        <p14:creationId xmlns:p14="http://schemas.microsoft.com/office/powerpoint/2010/main" val="158794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PRESENTERS: </a:t>
            </a:r>
            <a:endParaRPr lang="en-US" sz="2400" dirty="0"/>
          </a:p>
        </p:txBody>
      </p:sp>
      <p:sp>
        <p:nvSpPr>
          <p:cNvPr id="3" name="Subtitle 2"/>
          <p:cNvSpPr>
            <a:spLocks noGrp="1"/>
          </p:cNvSpPr>
          <p:nvPr>
            <p:ph type="subTitle" idx="1"/>
          </p:nvPr>
        </p:nvSpPr>
        <p:spPr>
          <a:xfrm>
            <a:off x="2286000" y="5029200"/>
            <a:ext cx="6172200" cy="1371600"/>
          </a:xfrm>
        </p:spPr>
        <p:txBody>
          <a:bodyPr>
            <a:normAutofit/>
          </a:bodyPr>
          <a:lstStyle/>
          <a:p>
            <a:r>
              <a:rPr lang="en-US" dirty="0" smtClean="0"/>
              <a:t>Jessica Masira-Team Leader/Cluster Manager </a:t>
            </a:r>
          </a:p>
          <a:p>
            <a:r>
              <a:rPr lang="en-US" dirty="0" smtClean="0"/>
              <a:t>Dr. Donald Apat.- Health </a:t>
            </a:r>
            <a:r>
              <a:rPr lang="en-US" dirty="0"/>
              <a:t>C</a:t>
            </a:r>
            <a:r>
              <a:rPr lang="en-US" dirty="0" smtClean="0"/>
              <a:t>oordinator </a:t>
            </a:r>
            <a:endParaRPr lang="en-US" dirty="0"/>
          </a:p>
        </p:txBody>
      </p:sp>
    </p:spTree>
    <p:extLst>
      <p:ext uri="{BB962C8B-B14F-4D97-AF65-F5344CB8AC3E}">
        <p14:creationId xmlns:p14="http://schemas.microsoft.com/office/powerpoint/2010/main" val="2836843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 y="20782"/>
            <a:ext cx="5070764" cy="1066800"/>
          </a:xfrm>
        </p:spPr>
        <p:txBody>
          <a:bodyPr/>
          <a:lstStyle/>
          <a:p>
            <a:r>
              <a:rPr lang="en-US" dirty="0" smtClean="0"/>
              <a:t>Step 2</a:t>
            </a:r>
            <a:endParaRPr lang="en-US" dirty="0"/>
          </a:p>
        </p:txBody>
      </p:sp>
      <p:sp>
        <p:nvSpPr>
          <p:cNvPr id="3" name="Subtitle 2"/>
          <p:cNvSpPr>
            <a:spLocks noGrp="1"/>
          </p:cNvSpPr>
          <p:nvPr>
            <p:ph type="subTitle" idx="1"/>
          </p:nvPr>
        </p:nvSpPr>
        <p:spPr>
          <a:xfrm>
            <a:off x="228600" y="1447800"/>
            <a:ext cx="3581400" cy="5181600"/>
          </a:xfrm>
        </p:spPr>
        <p:txBody>
          <a:bodyPr>
            <a:normAutofit/>
          </a:bodyPr>
          <a:lstStyle/>
          <a:p>
            <a:r>
              <a:rPr lang="en-US" dirty="0"/>
              <a:t>Post-delivery, the model </a:t>
            </a:r>
            <a:r>
              <a:rPr lang="en-US" dirty="0" smtClean="0"/>
              <a:t>mothers/PMTCT youth support groups </a:t>
            </a:r>
            <a:r>
              <a:rPr lang="en-US" dirty="0"/>
              <a:t>and CHWs support close follow-up of HIV exposed mother-infant </a:t>
            </a:r>
            <a:r>
              <a:rPr lang="en-US" dirty="0" smtClean="0"/>
              <a:t>pairs. This achieved through:</a:t>
            </a:r>
          </a:p>
          <a:p>
            <a:pPr marL="457200" indent="-457200">
              <a:buFont typeface="Arial" pitchFamily="34" charset="0"/>
              <a:buChar char="•"/>
            </a:pPr>
            <a:r>
              <a:rPr lang="en-US" dirty="0" smtClean="0"/>
              <a:t>Table banking meetings</a:t>
            </a:r>
          </a:p>
          <a:p>
            <a:pPr marL="457200" indent="-457200">
              <a:buFont typeface="Arial" pitchFamily="34" charset="0"/>
              <a:buChar char="•"/>
            </a:pPr>
            <a:r>
              <a:rPr lang="en-US" dirty="0" smtClean="0"/>
              <a:t>Siri ya jikoni</a:t>
            </a:r>
            <a:r>
              <a:rPr lang="en-US" dirty="0"/>
              <a:t> </a:t>
            </a:r>
            <a:r>
              <a:rPr lang="en-US" dirty="0" smtClean="0"/>
              <a:t>(kitchen shopping for PMTCT mothers)</a:t>
            </a:r>
            <a:endParaRPr lang="en-US" dirty="0"/>
          </a:p>
          <a:p>
            <a:pPr marL="457200" indent="-457200">
              <a:buFont typeface="Arial" pitchFamily="34" charset="0"/>
              <a:buChar char="•"/>
            </a:pPr>
            <a:r>
              <a:rPr lang="en-US" dirty="0" smtClean="0"/>
              <a:t>Kitchen gardens support</a:t>
            </a:r>
          </a:p>
          <a:p>
            <a:pPr marL="457200" indent="-457200">
              <a:buFont typeface="Arial" pitchFamily="34" charset="0"/>
              <a:buChar char="•"/>
            </a:pPr>
            <a:endParaRPr lang="en-US" dirty="0"/>
          </a:p>
          <a:p>
            <a:endParaRPr lang="en-US" dirty="0"/>
          </a:p>
        </p:txBody>
      </p:sp>
      <p:pic>
        <p:nvPicPr>
          <p:cNvPr id="3074" name="Picture 2" descr="C:\Users\Donald\Dropbox\Photos\New folder\DSC_00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666"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5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838200"/>
          </a:xfrm>
        </p:spPr>
        <p:txBody>
          <a:bodyPr>
            <a:normAutofit/>
          </a:bodyPr>
          <a:lstStyle/>
          <a:p>
            <a:r>
              <a:rPr lang="en-US" dirty="0" smtClean="0"/>
              <a:t>Step 3</a:t>
            </a:r>
            <a:endParaRPr lang="en-US" dirty="0"/>
          </a:p>
        </p:txBody>
      </p:sp>
      <p:sp>
        <p:nvSpPr>
          <p:cNvPr id="3" name="Subtitle 2"/>
          <p:cNvSpPr>
            <a:spLocks noGrp="1"/>
          </p:cNvSpPr>
          <p:nvPr>
            <p:ph type="subTitle" idx="1"/>
          </p:nvPr>
        </p:nvSpPr>
        <p:spPr>
          <a:xfrm>
            <a:off x="609600" y="1295400"/>
            <a:ext cx="7162800" cy="3788898"/>
          </a:xfrm>
        </p:spPr>
        <p:txBody>
          <a:bodyPr/>
          <a:lstStyle/>
          <a:p>
            <a:pPr algn="l"/>
            <a:r>
              <a:rPr lang="en-US" dirty="0">
                <a:solidFill>
                  <a:schemeClr val="tx1"/>
                </a:solidFill>
              </a:rPr>
              <a:t>The post-delivery follow-up culminates in the HIV-exposed infant (HEI) graduation ceremony at 18 months, which heralds a turning point in the continuum of care for HEIs and their mothers</a:t>
            </a:r>
          </a:p>
          <a:p>
            <a:pPr algn="l"/>
            <a:r>
              <a:rPr lang="en-US" dirty="0">
                <a:solidFill>
                  <a:schemeClr val="tx1"/>
                </a:solidFill>
              </a:rPr>
              <a:t>Conducted quarterly</a:t>
            </a:r>
          </a:p>
          <a:p>
            <a:endParaRPr lang="en-US" dirty="0">
              <a:solidFill>
                <a:schemeClr val="tx1"/>
              </a:solidFill>
            </a:endParaRPr>
          </a:p>
        </p:txBody>
      </p:sp>
    </p:spTree>
    <p:extLst>
      <p:ext uri="{BB962C8B-B14F-4D97-AF65-F5344CB8AC3E}">
        <p14:creationId xmlns:p14="http://schemas.microsoft.com/office/powerpoint/2010/main" val="3472589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04800"/>
            <a:ext cx="7391401" cy="400110"/>
          </a:xfrm>
          <a:prstGeom prst="rect">
            <a:avLst/>
          </a:prstGeom>
        </p:spPr>
        <p:txBody>
          <a:bodyPr wrap="square">
            <a:spAutoFit/>
          </a:bodyPr>
          <a:lstStyle/>
          <a:p>
            <a:pPr algn="ctr"/>
            <a:r>
              <a:rPr lang="en-US" sz="2000" b="1" dirty="0" smtClean="0"/>
              <a:t>STRUCTURE OF THE GRADUATION CEREMONY</a:t>
            </a:r>
            <a:r>
              <a:rPr lang="en-US" dirty="0" smtClean="0"/>
              <a: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73991"/>
            <a:ext cx="7848600"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701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Role play by Youth group</a:t>
            </a:r>
            <a:endParaRPr lang="en-US" sz="2400" b="1" dirty="0"/>
          </a:p>
        </p:txBody>
      </p:sp>
      <p:pic>
        <p:nvPicPr>
          <p:cNvPr id="5123" name="Picture 3" descr="C:\Users\Donald\Dropbox\Photos\New folder\DSC_0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03218"/>
            <a:ext cx="8229600" cy="474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18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
            <a:ext cx="6324600" cy="646331"/>
          </a:xfrm>
          <a:prstGeom prst="rect">
            <a:avLst/>
          </a:prstGeom>
        </p:spPr>
        <p:txBody>
          <a:bodyPr wrap="square">
            <a:spAutoFit/>
          </a:bodyPr>
          <a:lstStyle/>
          <a:p>
            <a:pPr algn="ctr"/>
            <a:r>
              <a:rPr lang="en-US" b="1" dirty="0" smtClean="0"/>
              <a:t>Mothers &amp; children assembled at the graduation ceremony</a:t>
            </a:r>
            <a:endParaRPr lang="en-US" b="1" dirty="0"/>
          </a:p>
        </p:txBody>
      </p:sp>
      <p:pic>
        <p:nvPicPr>
          <p:cNvPr id="6146" name="Picture 2" descr="C:\Users\Donald\Dropbox\Photos\New folder\DSC_0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820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3855"/>
            <a:ext cx="6324600" cy="707886"/>
          </a:xfrm>
          <a:prstGeom prst="rect">
            <a:avLst/>
          </a:prstGeom>
        </p:spPr>
        <p:txBody>
          <a:bodyPr wrap="square">
            <a:spAutoFit/>
          </a:bodyPr>
          <a:lstStyle/>
          <a:p>
            <a:pPr algn="ctr"/>
            <a:r>
              <a:rPr lang="en-US" sz="2000" b="1" dirty="0"/>
              <a:t>Mothers &amp; children receiving certificates &amp; tokens during ceremony</a:t>
            </a:r>
          </a:p>
        </p:txBody>
      </p:sp>
      <p:pic>
        <p:nvPicPr>
          <p:cNvPr id="1028" name="Picture 4" descr="C:\Users\Donald\Dropbox\Photos\New folder\DSC_01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69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838200"/>
          </a:xfrm>
        </p:spPr>
        <p:txBody>
          <a:bodyPr>
            <a:normAutofit/>
          </a:bodyPr>
          <a:lstStyle/>
          <a:p>
            <a:pPr algn="ctr"/>
            <a:r>
              <a:rPr lang="en-US" dirty="0" smtClean="0"/>
              <a:t>Lessons learnt</a:t>
            </a:r>
            <a:endParaRPr lang="en-US" dirty="0"/>
          </a:p>
        </p:txBody>
      </p:sp>
      <p:sp>
        <p:nvSpPr>
          <p:cNvPr id="3" name="Subtitle 2"/>
          <p:cNvSpPr>
            <a:spLocks noGrp="1"/>
          </p:cNvSpPr>
          <p:nvPr>
            <p:ph type="subTitle" idx="1"/>
          </p:nvPr>
        </p:nvSpPr>
        <p:spPr>
          <a:xfrm>
            <a:off x="457200" y="1143000"/>
            <a:ext cx="8229600" cy="5334000"/>
          </a:xfrm>
        </p:spPr>
        <p:txBody>
          <a:bodyPr>
            <a:normAutofit/>
          </a:bodyPr>
          <a:lstStyle/>
          <a:p>
            <a:pPr marL="514350" indent="-514350" algn="l">
              <a:buFont typeface="Arial" panose="020B0604020202020204" pitchFamily="34" charset="0"/>
              <a:buChar char="•"/>
            </a:pPr>
            <a:r>
              <a:rPr lang="en-US" dirty="0">
                <a:solidFill>
                  <a:schemeClr val="tx1"/>
                </a:solidFill>
              </a:rPr>
              <a:t>Graduation ceremony serves as an incentive for mothers to attend post-delivery visits up to 18 </a:t>
            </a:r>
            <a:r>
              <a:rPr lang="en-US" dirty="0" smtClean="0">
                <a:solidFill>
                  <a:schemeClr val="tx1"/>
                </a:solidFill>
              </a:rPr>
              <a:t>months</a:t>
            </a:r>
          </a:p>
          <a:p>
            <a:pPr marL="514350" indent="-514350" algn="l">
              <a:buFont typeface="Arial" panose="020B0604020202020204" pitchFamily="34" charset="0"/>
              <a:buChar char="•"/>
            </a:pPr>
            <a:endParaRPr lang="en-US" dirty="0">
              <a:solidFill>
                <a:schemeClr val="tx1"/>
              </a:solidFill>
            </a:endParaRPr>
          </a:p>
          <a:p>
            <a:pPr marL="514350" indent="-514350" algn="l">
              <a:buFont typeface="Arial" panose="020B0604020202020204" pitchFamily="34" charset="0"/>
              <a:buChar char="•"/>
            </a:pPr>
            <a:r>
              <a:rPr lang="en-US" dirty="0">
                <a:solidFill>
                  <a:schemeClr val="tx1"/>
                </a:solidFill>
              </a:rPr>
              <a:t>The steps leading up to the ceremony strengthen the links in the PMTCT cascade hence reducing </a:t>
            </a:r>
            <a:r>
              <a:rPr lang="en-US" dirty="0" smtClean="0">
                <a:solidFill>
                  <a:schemeClr val="tx1"/>
                </a:solidFill>
              </a:rPr>
              <a:t>attrition</a:t>
            </a:r>
          </a:p>
          <a:p>
            <a:pPr marL="514350" indent="-514350" algn="l">
              <a:buFont typeface="Arial" panose="020B0604020202020204" pitchFamily="34" charset="0"/>
              <a:buChar char="•"/>
            </a:pPr>
            <a:endParaRPr lang="en-US" dirty="0">
              <a:solidFill>
                <a:schemeClr val="tx1"/>
              </a:solidFill>
            </a:endParaRPr>
          </a:p>
          <a:p>
            <a:pPr marL="514350" indent="-514350" algn="l">
              <a:buFont typeface="Arial" panose="020B0604020202020204" pitchFamily="34" charset="0"/>
              <a:buChar char="•"/>
            </a:pPr>
            <a:r>
              <a:rPr lang="en-US" dirty="0">
                <a:solidFill>
                  <a:schemeClr val="tx1"/>
                </a:solidFill>
              </a:rPr>
              <a:t>  The event serves as a platform for HIV infected mothers to self-disclose their HIV status and to receive community support</a:t>
            </a:r>
          </a:p>
          <a:p>
            <a:pPr marL="514350" indent="-514350" algn="l">
              <a:buFont typeface="Arial" panose="020B0604020202020204" pitchFamily="34" charset="0"/>
              <a:buChar char="•"/>
            </a:pPr>
            <a:r>
              <a:rPr lang="en-US" dirty="0">
                <a:solidFill>
                  <a:schemeClr val="tx1"/>
                </a:solidFill>
              </a:rPr>
              <a:t>   It is an opportunity for the graduating mothers to enroll as model mothers</a:t>
            </a:r>
          </a:p>
          <a:p>
            <a:pPr marL="514350" indent="-51435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4164709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52400" y="3048000"/>
            <a:ext cx="4115586" cy="3085630"/>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71975" y="2476500"/>
            <a:ext cx="3657600" cy="3657600"/>
          </a:xfrm>
        </p:spPr>
      </p:pic>
      <p:sp>
        <p:nvSpPr>
          <p:cNvPr id="3" name="Text Placeholder 2"/>
          <p:cNvSpPr>
            <a:spLocks noGrp="1"/>
          </p:cNvSpPr>
          <p:nvPr>
            <p:ph type="body" sz="quarter" idx="1"/>
          </p:nvPr>
        </p:nvSpPr>
        <p:spPr/>
        <p:txBody>
          <a:bodyPr/>
          <a:lstStyle/>
          <a:p>
            <a:r>
              <a:rPr lang="en-US" dirty="0"/>
              <a:t>HEI GRADUANT (2014)</a:t>
            </a:r>
          </a:p>
          <a:p>
            <a:r>
              <a:rPr lang="en-US" dirty="0" smtClean="0"/>
              <a:t>Briggs Faith </a:t>
            </a:r>
            <a:r>
              <a:rPr lang="en-US" dirty="0" err="1" smtClean="0"/>
              <a:t>Marenya</a:t>
            </a:r>
            <a:endParaRPr lang="en-US" dirty="0"/>
          </a:p>
        </p:txBody>
      </p:sp>
      <p:sp>
        <p:nvSpPr>
          <p:cNvPr id="5" name="Text Placeholder 4"/>
          <p:cNvSpPr>
            <a:spLocks noGrp="1"/>
          </p:cNvSpPr>
          <p:nvPr>
            <p:ph type="body" sz="quarter" idx="3"/>
          </p:nvPr>
        </p:nvSpPr>
        <p:spPr/>
        <p:txBody>
          <a:bodyPr/>
          <a:lstStyle/>
          <a:p>
            <a:r>
              <a:rPr lang="en-US" dirty="0" smtClean="0"/>
              <a:t>TODAY AUGUST 2016</a:t>
            </a:r>
            <a:endParaRPr lang="en-US" dirty="0"/>
          </a:p>
        </p:txBody>
      </p:sp>
    </p:spTree>
    <p:extLst>
      <p:ext uri="{BB962C8B-B14F-4D97-AF65-F5344CB8AC3E}">
        <p14:creationId xmlns:p14="http://schemas.microsoft.com/office/powerpoint/2010/main" val="4161492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 y="2932287"/>
            <a:ext cx="3657600" cy="2746025"/>
          </a:xfrm>
        </p:spPr>
      </p:pic>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71975" y="2933230"/>
            <a:ext cx="3657600" cy="2744139"/>
          </a:xfrm>
        </p:spPr>
      </p:pic>
      <p:sp>
        <p:nvSpPr>
          <p:cNvPr id="3" name="Text Placeholder 2"/>
          <p:cNvSpPr>
            <a:spLocks noGrp="1"/>
          </p:cNvSpPr>
          <p:nvPr>
            <p:ph type="body" sz="quarter"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53285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838200" y="1905000"/>
            <a:ext cx="6019800" cy="2677656"/>
          </a:xfrm>
          <a:prstGeom prst="rect">
            <a:avLst/>
          </a:prstGeom>
        </p:spPr>
        <p:txBody>
          <a:bodyPr wrap="square">
            <a:spAutoFit/>
          </a:bodyPr>
          <a:lstStyle/>
          <a:p>
            <a:r>
              <a:rPr lang="en-US" sz="2800" b="1" dirty="0"/>
              <a:t>The graduation ceremonies are well attended and contribute to the retention of HIV exposed mother-infant pairs along the PMTCT cascade. </a:t>
            </a:r>
          </a:p>
          <a:p>
            <a:endParaRPr lang="en-US" sz="2800" dirty="0"/>
          </a:p>
        </p:txBody>
      </p:sp>
    </p:spTree>
    <p:extLst>
      <p:ext uri="{BB962C8B-B14F-4D97-AF65-F5344CB8AC3E}">
        <p14:creationId xmlns:p14="http://schemas.microsoft.com/office/powerpoint/2010/main" val="1388716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The Millennium Villages Project: 2005-2015</a:t>
            </a:r>
          </a:p>
        </p:txBody>
      </p:sp>
      <p:sp>
        <p:nvSpPr>
          <p:cNvPr id="3" name="Content Placeholder 2"/>
          <p:cNvSpPr>
            <a:spLocks noGrp="1"/>
          </p:cNvSpPr>
          <p:nvPr>
            <p:ph sz="quarter" idx="1"/>
          </p:nvPr>
        </p:nvSpPr>
        <p:spPr/>
        <p:txBody>
          <a:bodyPr>
            <a:normAutofit/>
          </a:bodyPr>
          <a:lstStyle/>
          <a:p>
            <a:r>
              <a:rPr lang="en-US" dirty="0"/>
              <a:t>Launched in 2005-2006, the Millennium Villages Project (MVP) is an integrated rural development program that addresses the root causes of extreme poverty through a holistic, community-led approach to sustainable development. Its aim is to build systems to deliver critical, basic services for agriculture, health, education, and water and </a:t>
            </a:r>
            <a:r>
              <a:rPr lang="en-US" dirty="0" smtClean="0"/>
              <a:t>sanitation and </a:t>
            </a:r>
            <a:r>
              <a:rPr lang="en-US" dirty="0"/>
              <a:t>thereby contribute towards the achievement of the Millennium Development Goals (MDGs) in low-income rural sub-Saharan African (SSA) villages</a:t>
            </a:r>
            <a:r>
              <a:rPr lang="en-US" dirty="0" smtClean="0"/>
              <a:t>,</a:t>
            </a:r>
            <a:endParaRPr lang="en-US" dirty="0"/>
          </a:p>
        </p:txBody>
      </p:sp>
    </p:spTree>
    <p:extLst>
      <p:ext uri="{BB962C8B-B14F-4D97-AF65-F5344CB8AC3E}">
        <p14:creationId xmlns:p14="http://schemas.microsoft.com/office/powerpoint/2010/main" val="3690362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Transition to SDGs.</a:t>
            </a:r>
            <a:endParaRPr lang="en-US" dirty="0"/>
          </a:p>
        </p:txBody>
      </p:sp>
      <p:sp>
        <p:nvSpPr>
          <p:cNvPr id="3" name="Content Placeholder 2"/>
          <p:cNvSpPr>
            <a:spLocks noGrp="1"/>
          </p:cNvSpPr>
          <p:nvPr>
            <p:ph sz="quarter" idx="1"/>
          </p:nvPr>
        </p:nvSpPr>
        <p:spPr/>
        <p:txBody>
          <a:bodyPr>
            <a:normAutofit/>
          </a:bodyPr>
          <a:lstStyle/>
          <a:p>
            <a:r>
              <a:rPr lang="en-US" sz="4400" b="1" dirty="0" smtClean="0"/>
              <a:t>UNFINISHED BUSINESS?</a:t>
            </a:r>
          </a:p>
          <a:p>
            <a:endParaRPr lang="en-US" sz="4400" b="1" dirty="0"/>
          </a:p>
          <a:p>
            <a:endParaRPr lang="en-US" sz="4400" b="1" dirty="0" smtClean="0"/>
          </a:p>
          <a:p>
            <a:r>
              <a:rPr lang="en-US" sz="4400" b="1" dirty="0" smtClean="0"/>
              <a:t>YES! </a:t>
            </a:r>
            <a:endParaRPr lang="en-US" sz="4400" b="1" dirty="0"/>
          </a:p>
        </p:txBody>
      </p:sp>
    </p:spTree>
    <p:extLst>
      <p:ext uri="{BB962C8B-B14F-4D97-AF65-F5344CB8AC3E}">
        <p14:creationId xmlns:p14="http://schemas.microsoft.com/office/powerpoint/2010/main" val="3964827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SDGS</a:t>
            </a:r>
            <a:r>
              <a:rPr lang="en-US" dirty="0" smtClean="0"/>
              <a:t>.</a:t>
            </a:r>
            <a:endParaRPr lang="en-US" dirty="0"/>
          </a:p>
        </p:txBody>
      </p:sp>
      <p:sp>
        <p:nvSpPr>
          <p:cNvPr id="3" name="Content Placeholder 2"/>
          <p:cNvSpPr>
            <a:spLocks noGrp="1"/>
          </p:cNvSpPr>
          <p:nvPr>
            <p:ph sz="quarter" idx="1"/>
          </p:nvPr>
        </p:nvSpPr>
        <p:spPr/>
        <p:txBody>
          <a:bodyPr/>
          <a:lstStyle/>
          <a:p>
            <a:pPr marL="0" indent="0">
              <a:buNone/>
            </a:pPr>
            <a:endParaRPr lang="en-US" b="1" dirty="0"/>
          </a:p>
          <a:p>
            <a:r>
              <a:rPr lang="en-US" dirty="0"/>
              <a:t>In 2016, Millennium Promise (MP) launched the Sustainable Districts Program (SDP), which builds on the innovations and systems developed by the Millennium Village Project (MVP), as well as its lessons and challenges</a:t>
            </a:r>
          </a:p>
        </p:txBody>
      </p:sp>
    </p:spTree>
    <p:extLst>
      <p:ext uri="{BB962C8B-B14F-4D97-AF65-F5344CB8AC3E}">
        <p14:creationId xmlns:p14="http://schemas.microsoft.com/office/powerpoint/2010/main" val="218703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MP MANDATE</a:t>
            </a:r>
            <a:r>
              <a:rPr lang="en-US" dirty="0" smtClean="0"/>
              <a:t>.</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MP will promote the operationalization of the SDGs at the district level through the delivery of five main components: </a:t>
            </a:r>
          </a:p>
          <a:p>
            <a:r>
              <a:rPr lang="en-US" dirty="0"/>
              <a:t> </a:t>
            </a:r>
          </a:p>
          <a:p>
            <a:pPr lvl="0"/>
            <a:r>
              <a:rPr lang="en-US" b="1" dirty="0"/>
              <a:t>Policy Advising</a:t>
            </a:r>
            <a:r>
              <a:rPr lang="en-US" dirty="0"/>
              <a:t>: informing national rural development policy based on the SDGs and MVP</a:t>
            </a:r>
          </a:p>
          <a:p>
            <a:pPr lvl="0"/>
            <a:r>
              <a:rPr lang="en-US" b="1" dirty="0"/>
              <a:t>Capacity Building</a:t>
            </a:r>
            <a:r>
              <a:rPr lang="en-US" dirty="0"/>
              <a:t>: strengthening managerial and technical capacities of local governments and community-based organizations</a:t>
            </a:r>
          </a:p>
          <a:p>
            <a:pPr lvl="0"/>
            <a:r>
              <a:rPr lang="en-US" b="1" dirty="0"/>
              <a:t>Investment Promotion: </a:t>
            </a:r>
            <a:r>
              <a:rPr lang="en-US" dirty="0"/>
              <a:t>developing the district into an investment-friendly area by promoting infrastructure development, community-based service delivery, and income generating activities</a:t>
            </a:r>
          </a:p>
          <a:p>
            <a:pPr lvl="0"/>
            <a:r>
              <a:rPr lang="en-US" b="1" dirty="0"/>
              <a:t>Local Leadership: </a:t>
            </a:r>
            <a:r>
              <a:rPr lang="en-US" dirty="0"/>
              <a:t>fostering and strengthening capacities of village-level leadership</a:t>
            </a:r>
          </a:p>
          <a:p>
            <a:r>
              <a:rPr lang="en-US" b="1" dirty="0"/>
              <a:t>M&amp;E: </a:t>
            </a:r>
            <a:r>
              <a:rPr lang="en-US" dirty="0"/>
              <a:t>developing a performance-based Monitoring and Evaluation system</a:t>
            </a:r>
          </a:p>
        </p:txBody>
      </p:sp>
    </p:spTree>
    <p:extLst>
      <p:ext uri="{BB962C8B-B14F-4D97-AF65-F5344CB8AC3E}">
        <p14:creationId xmlns:p14="http://schemas.microsoft.com/office/powerpoint/2010/main" val="2085565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Sectoral Programs </a:t>
            </a:r>
            <a:endParaRPr lang="en-US" b="1" dirty="0"/>
          </a:p>
        </p:txBody>
      </p:sp>
      <p:sp>
        <p:nvSpPr>
          <p:cNvPr id="3" name="Content Placeholder 2"/>
          <p:cNvSpPr>
            <a:spLocks noGrp="1"/>
          </p:cNvSpPr>
          <p:nvPr>
            <p:ph sz="quarter" idx="1"/>
          </p:nvPr>
        </p:nvSpPr>
        <p:spPr>
          <a:xfrm>
            <a:off x="457200" y="1600200"/>
            <a:ext cx="4038600" cy="5181600"/>
          </a:xfrm>
        </p:spPr>
        <p:txBody>
          <a:bodyPr>
            <a:normAutofit fontScale="92500" lnSpcReduction="10000"/>
          </a:bodyPr>
          <a:lstStyle/>
          <a:p>
            <a:pPr marL="0" indent="0">
              <a:buNone/>
            </a:pPr>
            <a:r>
              <a:rPr lang="en-US" b="1" dirty="0" smtClean="0"/>
              <a:t>7 sectoral programs built from SDGs and  based on  MDG Centers expertise </a:t>
            </a:r>
          </a:p>
          <a:p>
            <a:r>
              <a:rPr lang="en-US" dirty="0" smtClean="0"/>
              <a:t>Sustainable agriculture and economic development </a:t>
            </a:r>
          </a:p>
          <a:p>
            <a:r>
              <a:rPr lang="en-US" dirty="0" smtClean="0"/>
              <a:t>Health systems </a:t>
            </a:r>
          </a:p>
          <a:p>
            <a:r>
              <a:rPr lang="en-US" dirty="0" smtClean="0"/>
              <a:t>Education systems</a:t>
            </a:r>
          </a:p>
          <a:p>
            <a:r>
              <a:rPr lang="en-US" dirty="0" smtClean="0"/>
              <a:t>Infrastructures (Energy , water , ICT )</a:t>
            </a:r>
          </a:p>
          <a:p>
            <a:r>
              <a:rPr lang="en-US" dirty="0" smtClean="0"/>
              <a:t>Gender  and Governance </a:t>
            </a:r>
          </a:p>
          <a:p>
            <a:r>
              <a:rPr lang="en-US" dirty="0" smtClean="0"/>
              <a:t>Ecosystems and Climate( What about Rural settlements)</a:t>
            </a:r>
          </a:p>
          <a:p>
            <a:r>
              <a:rPr lang="en-US" dirty="0" smtClean="0"/>
              <a:t>Information systems including M&amp;E</a:t>
            </a:r>
          </a:p>
          <a:p>
            <a:endParaRPr lang="en-US" dirty="0"/>
          </a:p>
        </p:txBody>
      </p:sp>
      <p:pic>
        <p:nvPicPr>
          <p:cNvPr id="2050"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4270375" y="2979194"/>
            <a:ext cx="3657600" cy="181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799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Operationalization process </a:t>
            </a:r>
            <a:endParaRPr lang="en-US" b="1"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a:t>Planning </a:t>
            </a:r>
          </a:p>
          <a:p>
            <a:pPr marL="514350" indent="-514350">
              <a:buFont typeface="+mj-lt"/>
              <a:buAutoNum type="arabicPeriod"/>
            </a:pPr>
            <a:r>
              <a:rPr lang="en-US" dirty="0"/>
              <a:t>Implementation </a:t>
            </a:r>
          </a:p>
          <a:p>
            <a:pPr marL="514350" indent="-514350">
              <a:buFont typeface="+mj-lt"/>
              <a:buAutoNum type="arabicPeriod"/>
            </a:pPr>
            <a:r>
              <a:rPr lang="en-US" dirty="0"/>
              <a:t>M&amp;E </a:t>
            </a:r>
          </a:p>
          <a:p>
            <a:pPr marL="514350" indent="-514350">
              <a:buFont typeface="+mj-lt"/>
              <a:buAutoNum type="arabicPeriod"/>
            </a:pPr>
            <a:endParaRPr lang="en-US" dirty="0"/>
          </a:p>
        </p:txBody>
      </p:sp>
      <p:sp>
        <p:nvSpPr>
          <p:cNvPr id="4" name="Content Placeholder 3"/>
          <p:cNvSpPr>
            <a:spLocks noGrp="1"/>
          </p:cNvSpPr>
          <p:nvPr>
            <p:ph sz="quarter" idx="2"/>
          </p:nvPr>
        </p:nvSpPr>
        <p:spPr/>
        <p:txBody>
          <a:bodyPr>
            <a:normAutofit/>
          </a:bodyPr>
          <a:lstStyle/>
          <a:p>
            <a:pPr marL="0" indent="0">
              <a:buNone/>
            </a:pPr>
            <a:r>
              <a:rPr lang="en-US" b="1" dirty="0" smtClean="0"/>
              <a:t>Planning</a:t>
            </a:r>
          </a:p>
          <a:p>
            <a:pPr marL="514350" indent="-514350">
              <a:buFont typeface="+mj-lt"/>
              <a:buAutoNum type="arabicPeriod"/>
            </a:pPr>
            <a:r>
              <a:rPr lang="en-US" dirty="0" smtClean="0"/>
              <a:t>Identification of SDGs , targets and indications relevant at subnational level</a:t>
            </a:r>
          </a:p>
          <a:p>
            <a:pPr marL="514350" indent="-514350">
              <a:buFont typeface="+mj-lt"/>
              <a:buAutoNum type="arabicPeriod"/>
            </a:pPr>
            <a:r>
              <a:rPr lang="en-US" dirty="0" smtClean="0"/>
              <a:t>Baseline </a:t>
            </a:r>
          </a:p>
          <a:p>
            <a:pPr marL="514350" indent="-514350">
              <a:buFont typeface="+mj-lt"/>
              <a:buAutoNum type="arabicPeriod"/>
            </a:pPr>
            <a:r>
              <a:rPr lang="en-US" dirty="0" smtClean="0"/>
              <a:t>Need assessment </a:t>
            </a:r>
          </a:p>
          <a:p>
            <a:pPr marL="514350" indent="-514350">
              <a:buFont typeface="+mj-lt"/>
              <a:buAutoNum type="arabicPeriod"/>
            </a:pPr>
            <a:r>
              <a:rPr lang="en-US" dirty="0" smtClean="0"/>
              <a:t>Costing   </a:t>
            </a:r>
          </a:p>
          <a:p>
            <a:pPr marL="514350" indent="-514350">
              <a:buFont typeface="+mj-lt"/>
              <a:buAutoNum type="arabicPeriod"/>
            </a:pPr>
            <a:r>
              <a:rPr lang="en-US" dirty="0" smtClean="0"/>
              <a:t>Integration into the local planning </a:t>
            </a:r>
            <a:endParaRPr lang="en-US" dirty="0"/>
          </a:p>
        </p:txBody>
      </p:sp>
    </p:spTree>
    <p:extLst>
      <p:ext uri="{BB962C8B-B14F-4D97-AF65-F5344CB8AC3E}">
        <p14:creationId xmlns:p14="http://schemas.microsoft.com/office/powerpoint/2010/main" val="894640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algn="ctr"/>
            <a:r>
              <a:rPr lang="en-US" b="1" dirty="0" smtClean="0"/>
              <a:t>SDP/County.</a:t>
            </a:r>
            <a:r>
              <a:rPr lang="en-US" dirty="0" smtClean="0"/>
              <a:t> </a:t>
            </a:r>
            <a:endParaRPr lang="en-US" dirty="0"/>
          </a:p>
        </p:txBody>
      </p:sp>
      <p:sp>
        <p:nvSpPr>
          <p:cNvPr id="3" name="Content Placeholder 2"/>
          <p:cNvSpPr>
            <a:spLocks noGrp="1"/>
          </p:cNvSpPr>
          <p:nvPr>
            <p:ph sz="quarter" idx="1"/>
          </p:nvPr>
        </p:nvSpPr>
        <p:spPr>
          <a:xfrm>
            <a:off x="381000" y="762000"/>
            <a:ext cx="8534400" cy="5364163"/>
          </a:xfrm>
        </p:spPr>
        <p:txBody>
          <a:bodyPr>
            <a:noAutofit/>
          </a:bodyPr>
          <a:lstStyle/>
          <a:p>
            <a:pPr marL="514350" indent="-514350">
              <a:buFont typeface="+mj-lt"/>
              <a:buAutoNum type="arabicPeriod"/>
            </a:pPr>
            <a:r>
              <a:rPr lang="en-US" sz="2000" dirty="0" smtClean="0"/>
              <a:t>Ministerial  Department :Local Government , decentralization , planning </a:t>
            </a:r>
          </a:p>
          <a:p>
            <a:pPr marL="514350" indent="-514350">
              <a:buFont typeface="+mj-lt"/>
              <a:buAutoNum type="arabicPeriod"/>
            </a:pPr>
            <a:r>
              <a:rPr lang="en-US" sz="2000" dirty="0" smtClean="0"/>
              <a:t>Planning entities /National steering committee </a:t>
            </a:r>
          </a:p>
          <a:p>
            <a:pPr marL="514350" indent="-514350">
              <a:buFont typeface="+mj-lt"/>
              <a:buAutoNum type="arabicPeriod"/>
            </a:pPr>
            <a:r>
              <a:rPr lang="en-US" sz="2000" dirty="0" smtClean="0"/>
              <a:t>Interaction of elective axis and the administrative( nominative) axis  from village to district /county level </a:t>
            </a:r>
            <a:endParaRPr lang="en-US" sz="2000" dirty="0"/>
          </a:p>
          <a:p>
            <a:pPr marL="514350" indent="-514350">
              <a:buFont typeface="+mj-lt"/>
              <a:buAutoNum type="arabicPeriod"/>
            </a:pPr>
            <a:r>
              <a:rPr lang="en-US" sz="2000" dirty="0" smtClean="0"/>
              <a:t>Planning system and cycle to be used </a:t>
            </a:r>
            <a:r>
              <a:rPr lang="en-US" sz="2000" dirty="0"/>
              <a:t> </a:t>
            </a:r>
            <a:r>
              <a:rPr lang="en-US" sz="2000" dirty="0" smtClean="0"/>
              <a:t>taking into consideration units and subunits ( village to county ) /in relation to national planning systems ( start and end)</a:t>
            </a:r>
          </a:p>
          <a:p>
            <a:pPr marL="514350" indent="-514350">
              <a:buFont typeface="+mj-lt"/>
              <a:buAutoNum type="arabicPeriod"/>
            </a:pPr>
            <a:r>
              <a:rPr lang="en-US" sz="2000" dirty="0" smtClean="0"/>
              <a:t>Articulation with short term , medium and long term plans , strategies and programs </a:t>
            </a:r>
          </a:p>
          <a:p>
            <a:pPr marL="514350" indent="-514350">
              <a:buFont typeface="+mj-lt"/>
              <a:buAutoNum type="arabicPeriod"/>
            </a:pPr>
            <a:r>
              <a:rPr lang="en-US" sz="2000" dirty="0" smtClean="0"/>
              <a:t>What expertise is available at district level in  quality and quantity   compared to MP expertise ?</a:t>
            </a:r>
          </a:p>
          <a:p>
            <a:pPr marL="514350" indent="-514350">
              <a:buFont typeface="+mj-lt"/>
              <a:buAutoNum type="arabicPeriod"/>
            </a:pPr>
            <a:r>
              <a:rPr lang="en-US" sz="2000" dirty="0" smtClean="0"/>
              <a:t>Budget cycle( start and end ) and amount</a:t>
            </a:r>
          </a:p>
          <a:p>
            <a:pPr marL="514350" indent="-514350">
              <a:buFont typeface="+mj-lt"/>
              <a:buAutoNum type="arabicPeriod"/>
            </a:pPr>
            <a:r>
              <a:rPr lang="en-US" sz="2000" dirty="0" smtClean="0"/>
              <a:t>Harmonizing MP budget cycle with Government budget cycle  </a:t>
            </a:r>
          </a:p>
          <a:p>
            <a:pPr marL="514350" indent="-514350">
              <a:buFont typeface="+mj-lt"/>
              <a:buAutoNum type="arabicPeriod"/>
            </a:pPr>
            <a:r>
              <a:rPr lang="en-US" sz="2000" dirty="0" smtClean="0"/>
              <a:t>Entry point at County  : Planning unit ? Supporting  planning ,  helping targeting  budget allocation , support the monitoring of the budget implementation based on a performance based M&amp;E system</a:t>
            </a:r>
          </a:p>
          <a:p>
            <a:pPr marL="0" indent="0">
              <a:buNone/>
            </a:pPr>
            <a:endParaRPr lang="en-US" sz="2000" b="1" dirty="0" smtClean="0"/>
          </a:p>
          <a:p>
            <a:pPr marL="0" indent="0">
              <a:buNone/>
            </a:pPr>
            <a:endParaRPr lang="en-US" sz="2000" b="1" dirty="0"/>
          </a:p>
        </p:txBody>
      </p:sp>
    </p:spTree>
    <p:extLst>
      <p:ext uri="{BB962C8B-B14F-4D97-AF65-F5344CB8AC3E}">
        <p14:creationId xmlns:p14="http://schemas.microsoft.com/office/powerpoint/2010/main" val="1757575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SDPS.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a:t>As we transition to the next development agenda (SDGs), there is convergence in understanding that the degree of ownership of the proposed Sustainable Development goals (SDGs) is higher than for the MDG agenda, offering a ray of hope that the Post 2015 era could usher in an era for renewed optimism about where </a:t>
            </a:r>
            <a:r>
              <a:rPr lang="en-US" dirty="0" err="1"/>
              <a:t>Siaya</a:t>
            </a:r>
            <a:r>
              <a:rPr lang="en-US" dirty="0"/>
              <a:t> county and the rest of the country is heading. </a:t>
            </a:r>
            <a:endParaRPr lang="en-US" dirty="0" smtClean="0"/>
          </a:p>
          <a:p>
            <a:pPr marL="0" indent="0">
              <a:buNone/>
            </a:pPr>
            <a:endParaRPr lang="en-US" dirty="0"/>
          </a:p>
          <a:p>
            <a:r>
              <a:rPr lang="en-US" dirty="0"/>
              <a:t>The purpose of localizing the SDGs in </a:t>
            </a:r>
            <a:r>
              <a:rPr lang="en-US" dirty="0" err="1"/>
              <a:t>Siaya</a:t>
            </a:r>
            <a:r>
              <a:rPr lang="en-US" dirty="0"/>
              <a:t> County will be to promote innovations such as local financing solutions and also to ensure that the people of </a:t>
            </a:r>
            <a:r>
              <a:rPr lang="en-US" dirty="0" err="1"/>
              <a:t>Siaya</a:t>
            </a:r>
            <a:r>
              <a:rPr lang="en-US" dirty="0"/>
              <a:t> County understand the SDGs and know their responsibilities towards attaining them. </a:t>
            </a:r>
          </a:p>
        </p:txBody>
      </p:sp>
    </p:spTree>
    <p:extLst>
      <p:ext uri="{BB962C8B-B14F-4D97-AF65-F5344CB8AC3E}">
        <p14:creationId xmlns:p14="http://schemas.microsoft.com/office/powerpoint/2010/main" val="3276534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77634" cy="1295400"/>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a:t/>
            </a:r>
            <a:br>
              <a:rPr lang="en-US" b="1" dirty="0"/>
            </a:br>
            <a:r>
              <a:rPr lang="en-US" sz="3600" b="1" dirty="0" smtClean="0">
                <a:solidFill>
                  <a:srgbClr val="895D1D"/>
                </a:solidFill>
              </a:rPr>
              <a:t>Current </a:t>
            </a:r>
            <a:r>
              <a:rPr lang="en-US" sz="3600" b="1" dirty="0">
                <a:solidFill>
                  <a:srgbClr val="895D1D"/>
                </a:solidFill>
              </a:rPr>
              <a:t>Status of Localization </a:t>
            </a:r>
            <a:br>
              <a:rPr lang="en-US" sz="3600" b="1" dirty="0">
                <a:solidFill>
                  <a:srgbClr val="895D1D"/>
                </a:solidFill>
              </a:rPr>
            </a:br>
            <a:r>
              <a:rPr lang="en-US" sz="3600" b="1" dirty="0">
                <a:solidFill>
                  <a:srgbClr val="895D1D"/>
                </a:solidFill>
              </a:rPr>
              <a:t>of SDGs in Siaya County</a:t>
            </a:r>
            <a:r>
              <a:rPr lang="en-US" b="1" dirty="0" smtClean="0"/>
              <a:t>.</a:t>
            </a:r>
            <a:r>
              <a:rPr lang="en-US" dirty="0"/>
              <a:t/>
            </a:r>
            <a:br>
              <a:rPr lang="en-US" dirty="0"/>
            </a:br>
            <a:r>
              <a:rPr lang="en-US" dirty="0" smtClean="0"/>
              <a:t/>
            </a:r>
            <a:br>
              <a:rPr lang="en-US" dirty="0" smtClean="0"/>
            </a:br>
            <a:r>
              <a:rPr lang="en-US" dirty="0"/>
              <a:t/>
            </a:r>
            <a:br>
              <a:rPr lang="en-US" dirty="0"/>
            </a:br>
            <a:r>
              <a:rPr lang="en-US" dirty="0"/>
              <a:t> </a:t>
            </a:r>
            <a:r>
              <a:rPr lang="en-US" dirty="0" smtClean="0"/>
              <a:t>  </a:t>
            </a:r>
            <a:r>
              <a:rPr lang="en-US" b="1" dirty="0" smtClean="0"/>
              <a:t> </a:t>
            </a:r>
            <a:br>
              <a:rPr lang="en-US" b="1" dirty="0" smtClean="0"/>
            </a:br>
            <a:r>
              <a:rPr lang="en-US" b="1" dirty="0" smtClean="0"/>
              <a:t/>
            </a:r>
            <a:br>
              <a:rPr lang="en-US" b="1" dirty="0" smtClean="0"/>
            </a:br>
            <a:r>
              <a:rPr lang="en-US" b="1" dirty="0" smtClean="0"/>
              <a:t>AGRICULTURE</a:t>
            </a:r>
            <a:br>
              <a:rPr lang="en-US" b="1" dirty="0" smtClean="0"/>
            </a:br>
            <a:endParaRPr lang="en-US" sz="3600" dirty="0"/>
          </a:p>
        </p:txBody>
      </p:sp>
      <p:sp>
        <p:nvSpPr>
          <p:cNvPr id="3" name="Content Placeholder 2"/>
          <p:cNvSpPr>
            <a:spLocks noGrp="1"/>
          </p:cNvSpPr>
          <p:nvPr>
            <p:ph sz="quarter" idx="1"/>
          </p:nvPr>
        </p:nvSpPr>
        <p:spPr>
          <a:xfrm>
            <a:off x="152400" y="1295400"/>
            <a:ext cx="8610600" cy="4724400"/>
          </a:xfrm>
        </p:spPr>
        <p:txBody>
          <a:bodyPr>
            <a:noAutofit/>
          </a:bodyPr>
          <a:lstStyle/>
          <a:p>
            <a:r>
              <a:rPr lang="en-US" sz="2000" dirty="0"/>
              <a:t>•	As much as the county staff may not  fully articulate the SDGs and how they are integrated in the county annual budget (2015/2016), a study of the Siaya county budget reveals that the county is implementing the SDGs in their integrated program based </a:t>
            </a:r>
            <a:r>
              <a:rPr lang="en-US" sz="2000" dirty="0" smtClean="0"/>
              <a:t>budget.</a:t>
            </a:r>
          </a:p>
          <a:p>
            <a:r>
              <a:rPr lang="en-US" sz="2000" dirty="0" smtClean="0"/>
              <a:t> In the 2015/2016 </a:t>
            </a:r>
            <a:r>
              <a:rPr lang="en-US" sz="2000" dirty="0" err="1" smtClean="0"/>
              <a:t>FY,Agriculture</a:t>
            </a:r>
            <a:r>
              <a:rPr lang="en-US" sz="2000" dirty="0" smtClean="0"/>
              <a:t> department aims at increasing adoption of irrigation, linking farmer’s to providers of affordable credit facilities, providing post harvest produce handling facilities, spray crushes and </a:t>
            </a:r>
            <a:r>
              <a:rPr lang="en-US" sz="2000" dirty="0" err="1" smtClean="0"/>
              <a:t>acaricides</a:t>
            </a:r>
            <a:r>
              <a:rPr lang="en-US" sz="2000" dirty="0" smtClean="0"/>
              <a:t> as well as productive livestock breeds and associated services. </a:t>
            </a:r>
          </a:p>
          <a:p>
            <a:r>
              <a:rPr lang="en-US" sz="2000" dirty="0" smtClean="0"/>
              <a:t>The </a:t>
            </a:r>
            <a:r>
              <a:rPr lang="en-US" sz="2000" dirty="0"/>
              <a:t>department further aims at providing suitable conditions and recruit and recovery of fish stocks, modern marketing infrastructure, good quality and quantity of farm inputs, timely extension services as well as provision of livestock vaccination, diagnostic and treatment services</a:t>
            </a:r>
          </a:p>
          <a:p>
            <a:endParaRPr lang="en-US" sz="2000" dirty="0"/>
          </a:p>
        </p:txBody>
      </p:sp>
    </p:spTree>
    <p:extLst>
      <p:ext uri="{BB962C8B-B14F-4D97-AF65-F5344CB8AC3E}">
        <p14:creationId xmlns:p14="http://schemas.microsoft.com/office/powerpoint/2010/main" val="3100817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WATER</a:t>
            </a:r>
            <a:endParaRPr lang="en-US" b="1" dirty="0"/>
          </a:p>
        </p:txBody>
      </p:sp>
      <p:sp>
        <p:nvSpPr>
          <p:cNvPr id="3" name="Content Placeholder 2"/>
          <p:cNvSpPr>
            <a:spLocks noGrp="1"/>
          </p:cNvSpPr>
          <p:nvPr>
            <p:ph sz="quarter" idx="1"/>
          </p:nvPr>
        </p:nvSpPr>
        <p:spPr/>
        <p:txBody>
          <a:bodyPr>
            <a:normAutofit/>
          </a:bodyPr>
          <a:lstStyle/>
          <a:p>
            <a:r>
              <a:rPr lang="en-US" dirty="0"/>
              <a:t>In view of SDG goal 6; the department of water, environment and natural resources envisions to provide sustainable access to adequate safe water and sanitation in a clean and secure environment.</a:t>
            </a:r>
          </a:p>
          <a:p>
            <a:pPr marL="0" indent="0">
              <a:buNone/>
            </a:pPr>
            <a:endParaRPr lang="en-US" dirty="0"/>
          </a:p>
          <a:p>
            <a:r>
              <a:rPr lang="en-US" dirty="0"/>
              <a:t>In the 2015/2016 FY, the sector envisages to undertake rehabilitation/ augmentation, operations and maintenance </a:t>
            </a:r>
            <a:r>
              <a:rPr lang="en-US" dirty="0" smtClean="0"/>
              <a:t>of  </a:t>
            </a:r>
            <a:r>
              <a:rPr lang="en-US" dirty="0"/>
              <a:t>existing water facilities, construction of new water supplies and increasing the forest cover. </a:t>
            </a:r>
          </a:p>
        </p:txBody>
      </p:sp>
    </p:spTree>
    <p:extLst>
      <p:ext uri="{BB962C8B-B14F-4D97-AF65-F5344CB8AC3E}">
        <p14:creationId xmlns:p14="http://schemas.microsoft.com/office/powerpoint/2010/main" val="2786112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&amp;EDUCATION.</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a:t>The department of health services intends to build progressive, responsive and sustainable technologically-driven, evidence-based and client-centered health system for accelerated attainment of highest standard of health to all people of </a:t>
            </a:r>
            <a:r>
              <a:rPr lang="en-US" dirty="0" err="1"/>
              <a:t>Siaya</a:t>
            </a:r>
            <a:r>
              <a:rPr lang="en-US" dirty="0"/>
              <a:t> County.</a:t>
            </a:r>
          </a:p>
          <a:p>
            <a:pPr marL="0" indent="0">
              <a:buNone/>
            </a:pPr>
            <a:endParaRPr lang="en-US" dirty="0"/>
          </a:p>
          <a:p>
            <a:r>
              <a:rPr lang="en-US" dirty="0"/>
              <a:t>The department of education, youth affairs, gender and social services intends to provide, promote, monitor and evaluate the provision of quality education, gender equity, care and protection of children and other vulnerable group in social development as integral part of </a:t>
            </a:r>
            <a:r>
              <a:rPr lang="en-US" dirty="0" err="1"/>
              <a:t>Siaya</a:t>
            </a:r>
            <a:r>
              <a:rPr lang="en-US" dirty="0"/>
              <a:t> County </a:t>
            </a:r>
            <a:r>
              <a:rPr lang="en-US" dirty="0" smtClean="0"/>
              <a:t>development.</a:t>
            </a:r>
            <a:endParaRPr lang="en-US" dirty="0"/>
          </a:p>
        </p:txBody>
      </p:sp>
    </p:spTree>
    <p:extLst>
      <p:ext uri="{BB962C8B-B14F-4D97-AF65-F5344CB8AC3E}">
        <p14:creationId xmlns:p14="http://schemas.microsoft.com/office/powerpoint/2010/main" val="157336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 Over the past decade, the MVP has been promoting a comprehensive package of low-cost, science-based interventions and practices within the budget structure recommended by the United Nations Millennium Project. The original MVP serves a population of half a million people in 10 countries across SSA, with scale-up initiatives launching throughout the region</a:t>
            </a:r>
            <a:r>
              <a:rPr lang="en-US" dirty="0" smtClean="0"/>
              <a:t>.</a:t>
            </a:r>
            <a:endParaRPr lang="en-US" dirty="0"/>
          </a:p>
        </p:txBody>
      </p:sp>
    </p:spTree>
    <p:extLst>
      <p:ext uri="{BB962C8B-B14F-4D97-AF65-F5344CB8AC3E}">
        <p14:creationId xmlns:p14="http://schemas.microsoft.com/office/powerpoint/2010/main" val="3738123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162800" cy="1713464"/>
          </a:xfrm>
        </p:spPr>
        <p:txBody>
          <a:bodyPr>
            <a:normAutofit/>
          </a:bodyPr>
          <a:lstStyle/>
          <a:p>
            <a:r>
              <a:rPr lang="en-US" sz="3200" b="1" dirty="0" smtClean="0"/>
              <a:t>WHAT NEEDS TO BE DONE.!</a:t>
            </a:r>
            <a:r>
              <a:rPr lang="en-US" sz="3200" dirty="0"/>
              <a:t/>
            </a:r>
            <a:br>
              <a:rPr lang="en-US" sz="3200" dirty="0"/>
            </a:br>
            <a:endParaRPr lang="en-US" sz="3200" dirty="0"/>
          </a:p>
        </p:txBody>
      </p:sp>
      <p:sp>
        <p:nvSpPr>
          <p:cNvPr id="3" name="Content Placeholder 2"/>
          <p:cNvSpPr>
            <a:spLocks noGrp="1"/>
          </p:cNvSpPr>
          <p:nvPr>
            <p:ph sz="quarter" idx="1"/>
          </p:nvPr>
        </p:nvSpPr>
        <p:spPr>
          <a:xfrm>
            <a:off x="228600" y="838200"/>
            <a:ext cx="8763000" cy="5410200"/>
          </a:xfrm>
        </p:spPr>
        <p:txBody>
          <a:bodyPr>
            <a:normAutofit fontScale="32500" lnSpcReduction="20000"/>
          </a:bodyPr>
          <a:lstStyle/>
          <a:p>
            <a:endParaRPr lang="en-US" dirty="0" smtClean="0"/>
          </a:p>
          <a:p>
            <a:endParaRPr lang="en-US" dirty="0"/>
          </a:p>
          <a:p>
            <a:endParaRPr lang="en-US" dirty="0" smtClean="0"/>
          </a:p>
          <a:p>
            <a:endParaRPr lang="en-US" dirty="0" smtClean="0"/>
          </a:p>
          <a:p>
            <a:r>
              <a:rPr lang="en-US" sz="7200" dirty="0" smtClean="0"/>
              <a:t>The county </a:t>
            </a:r>
            <a:r>
              <a:rPr lang="en-US" sz="7200" dirty="0"/>
              <a:t>government has not fully internalized the SDGs despite the fact that in </a:t>
            </a:r>
            <a:r>
              <a:rPr lang="en-US" sz="7200" dirty="0" smtClean="0"/>
              <a:t>the </a:t>
            </a:r>
            <a:r>
              <a:rPr lang="en-US" sz="7200" dirty="0"/>
              <a:t>county integrated budget plan it is evident that some of the goals are entrenched. It is therefore prudent to engage with the county government, civil </a:t>
            </a:r>
            <a:r>
              <a:rPr lang="en-US" sz="7200" dirty="0" smtClean="0"/>
              <a:t>society and NGOs into </a:t>
            </a:r>
            <a:r>
              <a:rPr lang="en-US" sz="7200" dirty="0"/>
              <a:t>concrete discussions on the means of </a:t>
            </a:r>
            <a:r>
              <a:rPr lang="en-US" sz="7200" dirty="0" smtClean="0"/>
              <a:t>implementation. </a:t>
            </a:r>
          </a:p>
          <a:p>
            <a:endParaRPr lang="en-US" sz="7200" dirty="0" smtClean="0"/>
          </a:p>
          <a:p>
            <a:r>
              <a:rPr lang="en-US" sz="7200" dirty="0" smtClean="0"/>
              <a:t>Inclusive </a:t>
            </a:r>
            <a:r>
              <a:rPr lang="en-US" sz="7200" dirty="0"/>
              <a:t>and participatory dialogue can help to transform challenges with the implementation of the agenda by generating a greater diversity of ideas and potential solutions and by </a:t>
            </a:r>
            <a:r>
              <a:rPr lang="en-US" sz="7200" dirty="0" smtClean="0"/>
              <a:t>channeling </a:t>
            </a:r>
            <a:r>
              <a:rPr lang="en-US" sz="7200" dirty="0"/>
              <a:t>expectations of stakeholders into dynamic and constructive pathways (and possible partnerships) through;</a:t>
            </a:r>
          </a:p>
          <a:p>
            <a:pPr marL="0" indent="0">
              <a:buNone/>
            </a:pPr>
            <a:r>
              <a:rPr lang="en-US" sz="7200" dirty="0"/>
              <a:t> </a:t>
            </a:r>
          </a:p>
          <a:p>
            <a:endParaRPr lang="en-US" sz="7200" dirty="0"/>
          </a:p>
        </p:txBody>
      </p:sp>
    </p:spTree>
    <p:extLst>
      <p:ext uri="{BB962C8B-B14F-4D97-AF65-F5344CB8AC3E}">
        <p14:creationId xmlns:p14="http://schemas.microsoft.com/office/powerpoint/2010/main" val="3231191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err="1" smtClean="0"/>
              <a:t>Cont</a:t>
            </a:r>
            <a:r>
              <a:rPr lang="en-US" b="1" dirty="0" smtClean="0"/>
              <a:t>:</a:t>
            </a:r>
            <a:endParaRPr lang="en-US" b="1" dirty="0"/>
          </a:p>
        </p:txBody>
      </p:sp>
      <p:sp>
        <p:nvSpPr>
          <p:cNvPr id="2" name="Content Placeholder 1"/>
          <p:cNvSpPr>
            <a:spLocks noGrp="1"/>
          </p:cNvSpPr>
          <p:nvPr>
            <p:ph sz="quarter" idx="1"/>
          </p:nvPr>
        </p:nvSpPr>
        <p:spPr>
          <a:xfrm>
            <a:off x="457200" y="1447800"/>
            <a:ext cx="8458199" cy="4800599"/>
          </a:xfrm>
        </p:spPr>
        <p:txBody>
          <a:bodyPr>
            <a:normAutofit fontScale="40000" lnSpcReduction="20000"/>
          </a:bodyPr>
          <a:lstStyle/>
          <a:p>
            <a:pPr lvl="0"/>
            <a:r>
              <a:rPr lang="en-US" sz="5100" b="1" dirty="0"/>
              <a:t>Advocacy: </a:t>
            </a:r>
            <a:r>
              <a:rPr lang="en-US" sz="5100" dirty="0"/>
              <a:t>To ensure that people in </a:t>
            </a:r>
            <a:r>
              <a:rPr lang="en-US" sz="5100" dirty="0" err="1"/>
              <a:t>Siaya</a:t>
            </a:r>
            <a:r>
              <a:rPr lang="en-US" sz="5100" dirty="0"/>
              <a:t> are aware about the SDGs and have the capacity to engage actively</a:t>
            </a:r>
            <a:r>
              <a:rPr lang="en-US" sz="5100" dirty="0" smtClean="0"/>
              <a:t>.</a:t>
            </a:r>
          </a:p>
          <a:p>
            <a:pPr marL="0" lvl="0" indent="0">
              <a:buNone/>
            </a:pPr>
            <a:endParaRPr lang="en-US" sz="5100" dirty="0"/>
          </a:p>
          <a:p>
            <a:pPr lvl="0"/>
            <a:r>
              <a:rPr lang="en-US" sz="5100" b="1" dirty="0"/>
              <a:t>Ownership: </a:t>
            </a:r>
            <a:r>
              <a:rPr lang="en-US" sz="5100" dirty="0"/>
              <a:t>To enhance commitment of the county government and NGOs to engage in the Post 2015 process and to further the implementation of the SDGs by engendering higher levels of buy-in</a:t>
            </a:r>
            <a:r>
              <a:rPr lang="en-US" sz="5100" dirty="0" smtClean="0"/>
              <a:t>.</a:t>
            </a:r>
          </a:p>
          <a:p>
            <a:pPr marL="0" lvl="0" indent="0">
              <a:buNone/>
            </a:pPr>
            <a:endParaRPr lang="en-US" sz="5100" dirty="0"/>
          </a:p>
          <a:p>
            <a:pPr lvl="0"/>
            <a:r>
              <a:rPr lang="en-US" sz="5100" b="1" dirty="0"/>
              <a:t>Policy Integration: </a:t>
            </a:r>
            <a:r>
              <a:rPr lang="en-US" sz="5100" dirty="0"/>
              <a:t>To facilitate and stimulate the discussion with stakeholders on the alignment and integration of the Post 2015 development agenda and the SDGs within National (vision 2030) and county development plans and their implementation on the local level</a:t>
            </a:r>
            <a:r>
              <a:rPr lang="en-US" sz="5100" dirty="0" smtClean="0"/>
              <a:t>.</a:t>
            </a:r>
          </a:p>
          <a:p>
            <a:pPr marL="0" lvl="0" indent="0">
              <a:buNone/>
            </a:pPr>
            <a:endParaRPr lang="en-US" sz="5100" dirty="0"/>
          </a:p>
          <a:p>
            <a:pPr lvl="0"/>
            <a:r>
              <a:rPr lang="en-US" sz="5100" b="1" dirty="0"/>
              <a:t>Financing: </a:t>
            </a:r>
            <a:r>
              <a:rPr lang="en-US" sz="5100" dirty="0"/>
              <a:t>To discuss with local leaders ways of mainstreaming the SDGs into their budgets and plans at their respective levels and to discuss innovative solutions for financing the Post 2015 agenda.</a:t>
            </a:r>
          </a:p>
          <a:p>
            <a:endParaRPr lang="en-US" dirty="0"/>
          </a:p>
          <a:p>
            <a:endParaRPr lang="en-US" dirty="0"/>
          </a:p>
        </p:txBody>
      </p:sp>
    </p:spTree>
    <p:extLst>
      <p:ext uri="{BB962C8B-B14F-4D97-AF65-F5344CB8AC3E}">
        <p14:creationId xmlns:p14="http://schemas.microsoft.com/office/powerpoint/2010/main" val="48608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sz="quarter" idx="1"/>
          </p:nvPr>
        </p:nvSpPr>
        <p:spPr/>
        <p:txBody>
          <a:bodyPr/>
          <a:lstStyle/>
          <a:p>
            <a:r>
              <a:rPr lang="en-US" dirty="0" smtClean="0"/>
              <a:t>Through the lessons learnt while implementing the MDGs in one of the sub-counties, it is envisaged that  development practitioners with the support of donor communities  can build on these works to successfully implement the SDGS. </a:t>
            </a:r>
            <a:endParaRPr lang="en-US" dirty="0"/>
          </a:p>
        </p:txBody>
      </p:sp>
    </p:spTree>
    <p:extLst>
      <p:ext uri="{BB962C8B-B14F-4D97-AF65-F5344CB8AC3E}">
        <p14:creationId xmlns:p14="http://schemas.microsoft.com/office/powerpoint/2010/main" val="287362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THANKS.</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41917" y="1600200"/>
            <a:ext cx="6498166" cy="4873625"/>
          </a:xfrm>
        </p:spPr>
      </p:pic>
    </p:spTree>
    <p:extLst>
      <p:ext uri="{BB962C8B-B14F-4D97-AF65-F5344CB8AC3E}">
        <p14:creationId xmlns:p14="http://schemas.microsoft.com/office/powerpoint/2010/main" val="4238955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Mission Statement </a:t>
            </a:r>
            <a:br>
              <a:rPr lang="en-US" b="1" dirty="0"/>
            </a:br>
            <a:endParaRPr lang="en-US" b="1" dirty="0"/>
          </a:p>
        </p:txBody>
      </p:sp>
      <p:sp>
        <p:nvSpPr>
          <p:cNvPr id="3" name="Content Placeholder 2"/>
          <p:cNvSpPr>
            <a:spLocks noGrp="1"/>
          </p:cNvSpPr>
          <p:nvPr>
            <p:ph sz="quarter" idx="1"/>
          </p:nvPr>
        </p:nvSpPr>
        <p:spPr/>
        <p:txBody>
          <a:bodyPr/>
          <a:lstStyle/>
          <a:p>
            <a:pPr marL="0" indent="0">
              <a:buNone/>
            </a:pPr>
            <a:r>
              <a:rPr lang="en-US" dirty="0" smtClean="0"/>
              <a:t>The </a:t>
            </a:r>
            <a:r>
              <a:rPr lang="en-US" dirty="0"/>
              <a:t>mission of Millennium Promise is </a:t>
            </a:r>
            <a:r>
              <a:rPr lang="en-US" b="1" dirty="0"/>
              <a:t>to advance sustainable development </a:t>
            </a:r>
            <a:r>
              <a:rPr lang="en-US" dirty="0"/>
              <a:t>in </a:t>
            </a:r>
            <a:r>
              <a:rPr lang="en-US" b="1" dirty="0"/>
              <a:t>communities across rural Africa using innovative solutions and scalable systems</a:t>
            </a:r>
            <a:r>
              <a:rPr lang="en-US" dirty="0"/>
              <a:t> aimed at achieving the Sustainable Development Goals including the end of </a:t>
            </a:r>
            <a:r>
              <a:rPr lang="en-US" b="1" dirty="0"/>
              <a:t>extreme poverty</a:t>
            </a:r>
            <a:r>
              <a:rPr lang="en-US" dirty="0"/>
              <a:t>. </a:t>
            </a:r>
          </a:p>
        </p:txBody>
      </p:sp>
    </p:spTree>
    <p:extLst>
      <p:ext uri="{BB962C8B-B14F-4D97-AF65-F5344CB8AC3E}">
        <p14:creationId xmlns:p14="http://schemas.microsoft.com/office/powerpoint/2010/main" val="3616898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68628"/>
          </a:xfrm>
        </p:spPr>
        <p:txBody>
          <a:bodyPr>
            <a:normAutofit fontScale="90000"/>
          </a:bodyPr>
          <a:lstStyle/>
          <a:p>
            <a:r>
              <a:rPr lang="en-US" b="1" dirty="0" smtClean="0"/>
              <a:t>About us.</a:t>
            </a:r>
            <a:r>
              <a:rPr lang="en-US" dirty="0"/>
              <a:t/>
            </a:r>
            <a:br>
              <a:rPr lang="en-US" dirty="0"/>
            </a:br>
            <a:endParaRPr lang="en-US" dirty="0"/>
          </a:p>
        </p:txBody>
      </p:sp>
      <p:sp>
        <p:nvSpPr>
          <p:cNvPr id="3" name="Content Placeholder 2"/>
          <p:cNvSpPr>
            <a:spLocks noGrp="1"/>
          </p:cNvSpPr>
          <p:nvPr>
            <p:ph sz="quarter" idx="1"/>
          </p:nvPr>
        </p:nvSpPr>
        <p:spPr>
          <a:xfrm>
            <a:off x="152400" y="381000"/>
            <a:ext cx="8991600" cy="6248400"/>
          </a:xfrm>
        </p:spPr>
        <p:txBody>
          <a:bodyPr>
            <a:noAutofit/>
          </a:bodyPr>
          <a:lstStyle/>
          <a:p>
            <a:r>
              <a:rPr lang="en-US" sz="2000" dirty="0" smtClean="0"/>
              <a:t>At </a:t>
            </a:r>
            <a:r>
              <a:rPr lang="en-US" sz="2000" dirty="0"/>
              <a:t>Millennium Promise, we believe that the </a:t>
            </a:r>
            <a:r>
              <a:rPr lang="en-US" sz="2000" b="1" dirty="0"/>
              <a:t>Sustainable Development Goals </a:t>
            </a:r>
            <a:r>
              <a:rPr lang="en-US" sz="2000" dirty="0"/>
              <a:t>(SDGs), including the end of poverty, </a:t>
            </a:r>
            <a:r>
              <a:rPr lang="en-US" sz="2000" b="1" dirty="0"/>
              <a:t>can be achieved by 2030</a:t>
            </a:r>
            <a:r>
              <a:rPr lang="en-US" sz="2000" dirty="0"/>
              <a:t>, even in the most challenging and remote parts of the world</a:t>
            </a:r>
            <a:r>
              <a:rPr lang="en-US" sz="2000" dirty="0" smtClean="0"/>
              <a:t>.</a:t>
            </a:r>
            <a:endParaRPr lang="en-US" sz="2000" dirty="0"/>
          </a:p>
          <a:p>
            <a:r>
              <a:rPr lang="en-US" sz="2000" dirty="0"/>
              <a:t>By mobilizing </a:t>
            </a:r>
            <a:r>
              <a:rPr lang="en-US" sz="2000" b="1" dirty="0"/>
              <a:t>cutting-edge science and technology </a:t>
            </a:r>
            <a:r>
              <a:rPr lang="en-US" sz="2000" dirty="0"/>
              <a:t>for effective local development, Millennium Promise seeks to </a:t>
            </a:r>
            <a:r>
              <a:rPr lang="en-US" sz="2000" b="1" dirty="0"/>
              <a:t>accelerate sustainable development across rural sub-Saharan Africa and be</a:t>
            </a:r>
            <a:r>
              <a:rPr lang="en-US" sz="2000" dirty="0"/>
              <a:t>yond</a:t>
            </a:r>
            <a:r>
              <a:rPr lang="en-US" sz="2000" dirty="0" smtClean="0"/>
              <a:t>. </a:t>
            </a:r>
            <a:endParaRPr lang="en-US" sz="2000" dirty="0"/>
          </a:p>
          <a:p>
            <a:r>
              <a:rPr lang="en-US" sz="2000" dirty="0"/>
              <a:t>From 2005-15, Millennium Promise provided the operational platform and resource mobilization for the Millennium Villages Project which deployed a holistic, science-based approach to accelerate progress on the Millennium Development Goals for more than 500,000 people across sub-Saharan Africa</a:t>
            </a:r>
            <a:r>
              <a:rPr lang="en-US" sz="2000" dirty="0" smtClean="0"/>
              <a:t>.</a:t>
            </a:r>
            <a:endParaRPr lang="en-US" sz="2000" dirty="0"/>
          </a:p>
          <a:p>
            <a:r>
              <a:rPr lang="en-US" sz="2000" dirty="0"/>
              <a:t>Today </a:t>
            </a:r>
            <a:r>
              <a:rPr lang="en-US" sz="2000" b="1" dirty="0" smtClean="0"/>
              <a:t>we build on this work  </a:t>
            </a:r>
            <a:r>
              <a:rPr lang="en-US" sz="2000" dirty="0" smtClean="0"/>
              <a:t>to </a:t>
            </a:r>
            <a:r>
              <a:rPr lang="en-US" sz="2000" b="1" dirty="0" smtClean="0"/>
              <a:t>implement </a:t>
            </a:r>
            <a:r>
              <a:rPr lang="en-US" sz="2000" b="1" dirty="0"/>
              <a:t>the SDGs at the sub-national level </a:t>
            </a:r>
            <a:r>
              <a:rPr lang="en-US" sz="2000" dirty="0"/>
              <a:t>through several initiatives, including the </a:t>
            </a:r>
            <a:r>
              <a:rPr lang="en-US" sz="2000" b="1" dirty="0"/>
              <a:t>Sustainable Districts Program,  Connect To Learn, and the One Million Community Health Workers Campaign</a:t>
            </a:r>
          </a:p>
          <a:p>
            <a:endParaRPr lang="en-US" sz="2000" dirty="0"/>
          </a:p>
        </p:txBody>
      </p:sp>
    </p:spTree>
    <p:extLst>
      <p:ext uri="{BB962C8B-B14F-4D97-AF65-F5344CB8AC3E}">
        <p14:creationId xmlns:p14="http://schemas.microsoft.com/office/powerpoint/2010/main" val="189246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b="1" dirty="0"/>
              <a:t>Defining Elements of the MV Approach </a:t>
            </a:r>
            <a:r>
              <a:rPr lang="en-US" altLang="en-US" b="1" dirty="0" smtClean="0"/>
              <a:t>.</a:t>
            </a:r>
            <a:endParaRPr lang="en-US" b="1" dirty="0"/>
          </a:p>
        </p:txBody>
      </p:sp>
      <p:sp>
        <p:nvSpPr>
          <p:cNvPr id="3" name="Content Placeholder 2"/>
          <p:cNvSpPr>
            <a:spLocks noGrp="1"/>
          </p:cNvSpPr>
          <p:nvPr>
            <p:ph sz="quarter" idx="1"/>
          </p:nvPr>
        </p:nvSpPr>
        <p:spPr/>
        <p:txBody>
          <a:bodyPr>
            <a:normAutofit/>
          </a:bodyPr>
          <a:lstStyle/>
          <a:p>
            <a:r>
              <a:rPr lang="en-US" dirty="0"/>
              <a:t>Integrated multi-</a:t>
            </a:r>
            <a:r>
              <a:rPr lang="en-US" dirty="0" err="1"/>
              <a:t>sectoral</a:t>
            </a:r>
            <a:r>
              <a:rPr lang="en-US" dirty="0"/>
              <a:t> approach</a:t>
            </a:r>
          </a:p>
          <a:p>
            <a:r>
              <a:rPr lang="en-US" dirty="0"/>
              <a:t>Best science, knowledge and experience </a:t>
            </a:r>
          </a:p>
          <a:p>
            <a:r>
              <a:rPr lang="en-US" dirty="0"/>
              <a:t>Community participation, ownership and leadership</a:t>
            </a:r>
          </a:p>
          <a:p>
            <a:r>
              <a:rPr lang="en-US" dirty="0"/>
              <a:t>Partnerships of communities, Government, UN, and other development partners</a:t>
            </a:r>
          </a:p>
          <a:p>
            <a:r>
              <a:rPr lang="en-US" dirty="0"/>
              <a:t>Driven by a rural economic transformation, backed by capacity building</a:t>
            </a:r>
          </a:p>
          <a:p>
            <a:endParaRPr lang="en-US" dirty="0"/>
          </a:p>
        </p:txBody>
      </p:sp>
    </p:spTree>
    <p:extLst>
      <p:ext uri="{BB962C8B-B14F-4D97-AF65-F5344CB8AC3E}">
        <p14:creationId xmlns:p14="http://schemas.microsoft.com/office/powerpoint/2010/main" val="2524915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Phases1&amp;2.</a:t>
            </a:r>
            <a:endParaRPr lang="en-US" dirty="0"/>
          </a:p>
        </p:txBody>
      </p:sp>
      <p:sp>
        <p:nvSpPr>
          <p:cNvPr id="3" name="Content Placeholder 2"/>
          <p:cNvSpPr>
            <a:spLocks noGrp="1"/>
          </p:cNvSpPr>
          <p:nvPr>
            <p:ph sz="quarter" idx="1"/>
          </p:nvPr>
        </p:nvSpPr>
        <p:spPr/>
        <p:txBody>
          <a:bodyPr>
            <a:normAutofit/>
          </a:bodyPr>
          <a:lstStyle/>
          <a:p>
            <a:r>
              <a:rPr lang="en-US" dirty="0"/>
              <a:t>The first phase of the MVP covered the period from 2005-2006 to 2010-2011. The second phase covers the period from 2010-2011 to mid-2016. During the first phase of the Project, the MVP focused on addressing challenges of availability of and access to basic services, while the emphasis during the second phase </a:t>
            </a:r>
            <a:r>
              <a:rPr lang="en-US" dirty="0" smtClean="0"/>
              <a:t>was </a:t>
            </a:r>
            <a:r>
              <a:rPr lang="en-US" dirty="0"/>
              <a:t>on demand, continuity, and quality of these services</a:t>
            </a:r>
          </a:p>
        </p:txBody>
      </p:sp>
    </p:spTree>
    <p:extLst>
      <p:ext uri="{BB962C8B-B14F-4D97-AF65-F5344CB8AC3E}">
        <p14:creationId xmlns:p14="http://schemas.microsoft.com/office/powerpoint/2010/main" val="257127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Interventions:</a:t>
            </a:r>
            <a:endParaRPr lang="en-US" b="1" dirty="0"/>
          </a:p>
        </p:txBody>
      </p:sp>
      <p:sp>
        <p:nvSpPr>
          <p:cNvPr id="4" name="Content Placeholder 3"/>
          <p:cNvSpPr>
            <a:spLocks noGrp="1"/>
          </p:cNvSpPr>
          <p:nvPr>
            <p:ph sz="quarter" idx="2"/>
          </p:nvPr>
        </p:nvSpPr>
        <p:spPr/>
        <p:txBody>
          <a:bodyPr>
            <a:normAutofit fontScale="85000" lnSpcReduction="20000"/>
          </a:bodyPr>
          <a:lstStyle/>
          <a:p>
            <a:r>
              <a:rPr lang="en-US" altLang="en-US" b="1" i="1" dirty="0">
                <a:latin typeface="Times New Roman" pitchFamily="18" charset="0"/>
              </a:rPr>
              <a:t>Transforming sub-subsistence farmers to small </a:t>
            </a:r>
            <a:r>
              <a:rPr lang="en-US" altLang="en-US" b="1" i="1" dirty="0" smtClean="0">
                <a:latin typeface="Times New Roman" pitchFamily="18" charset="0"/>
              </a:rPr>
              <a:t>entrepreneurs</a:t>
            </a:r>
          </a:p>
          <a:p>
            <a:r>
              <a:rPr lang="en-US" altLang="en-US" b="1" i="1" dirty="0">
                <a:latin typeface="Times New Roman" pitchFamily="18" charset="0"/>
              </a:rPr>
              <a:t>Fertilizers (subsidized), improved seeds;</a:t>
            </a:r>
          </a:p>
          <a:p>
            <a:r>
              <a:rPr lang="en-US" altLang="en-US" b="1" i="1" dirty="0" smtClean="0">
                <a:latin typeface="Times New Roman" pitchFamily="18" charset="0"/>
              </a:rPr>
              <a:t>Market service center Established </a:t>
            </a:r>
            <a:endParaRPr lang="en-US" altLang="en-US" b="1" i="1" dirty="0">
              <a:latin typeface="Times New Roman" pitchFamily="18" charset="0"/>
            </a:endParaRPr>
          </a:p>
          <a:p>
            <a:r>
              <a:rPr lang="en-US" altLang="en-US" b="1" i="1" dirty="0">
                <a:latin typeface="Times New Roman" pitchFamily="18" charset="0"/>
              </a:rPr>
              <a:t>Links with MFIs, agro-input dealers &amp;markets. </a:t>
            </a:r>
          </a:p>
          <a:p>
            <a:r>
              <a:rPr lang="en-US" altLang="en-US" b="1" i="1" dirty="0">
                <a:latin typeface="Times New Roman" pitchFamily="18" charset="0"/>
              </a:rPr>
              <a:t>High value and nutritious crops – g/nuts, TC bananas, onions, kales, </a:t>
            </a:r>
            <a:r>
              <a:rPr lang="en-US" altLang="en-US" b="1" i="1" dirty="0" smtClean="0">
                <a:latin typeface="Times New Roman" pitchFamily="18" charset="0"/>
              </a:rPr>
              <a:t> tomatoes etc</a:t>
            </a:r>
            <a:r>
              <a:rPr lang="en-US" altLang="en-US" b="1" i="1" dirty="0">
                <a:latin typeface="Times New Roman" pitchFamily="18" charset="0"/>
              </a:rPr>
              <a:t>.; </a:t>
            </a:r>
          </a:p>
          <a:p>
            <a:r>
              <a:rPr lang="en-US" altLang="en-US" b="1" i="1" dirty="0">
                <a:latin typeface="Times New Roman" pitchFamily="18" charset="0"/>
              </a:rPr>
              <a:t>School meals with locally produced foods.</a:t>
            </a:r>
          </a:p>
          <a:p>
            <a:endParaRPr lang="en-US" altLang="en-US" b="1" i="1" dirty="0">
              <a:latin typeface="Times New Roman" pitchFamily="18" charset="0"/>
            </a:endParaRPr>
          </a:p>
          <a:p>
            <a:endParaRPr lang="en-US"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371975" y="2933230"/>
            <a:ext cx="3657600" cy="2744139"/>
          </a:xfrm>
        </p:spPr>
      </p:pic>
      <p:sp>
        <p:nvSpPr>
          <p:cNvPr id="3" name="Text Placeholder 2"/>
          <p:cNvSpPr>
            <a:spLocks noGrp="1"/>
          </p:cNvSpPr>
          <p:nvPr>
            <p:ph type="body" sz="quarter" idx="1"/>
          </p:nvPr>
        </p:nvSpPr>
        <p:spPr/>
        <p:txBody>
          <a:bodyPr>
            <a:normAutofit fontScale="92500" lnSpcReduction="20000"/>
          </a:bodyPr>
          <a:lstStyle/>
          <a:p>
            <a:r>
              <a:rPr lang="en-US" dirty="0" smtClean="0"/>
              <a:t>Agriculture and Business Development:</a:t>
            </a:r>
            <a:endParaRPr lang="en-US" dirty="0"/>
          </a:p>
        </p:txBody>
      </p:sp>
      <p:sp>
        <p:nvSpPr>
          <p:cNvPr id="5" name="Text Placeholder 4"/>
          <p:cNvSpPr>
            <a:spLocks noGrp="1"/>
          </p:cNvSpPr>
          <p:nvPr>
            <p:ph type="body" sz="quarter" idx="3"/>
          </p:nvPr>
        </p:nvSpPr>
        <p:spPr/>
        <p:txBody>
          <a:bodyPr/>
          <a:lstStyle/>
          <a:p>
            <a:r>
              <a:rPr lang="en-US" dirty="0" smtClean="0"/>
              <a:t>Green house farming .</a:t>
            </a:r>
            <a:endParaRPr lang="en-US" dirty="0"/>
          </a:p>
        </p:txBody>
      </p:sp>
    </p:spTree>
    <p:extLst>
      <p:ext uri="{BB962C8B-B14F-4D97-AF65-F5344CB8AC3E}">
        <p14:creationId xmlns:p14="http://schemas.microsoft.com/office/powerpoint/2010/main" val="39052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809</TotalTime>
  <Words>1944</Words>
  <Application>Microsoft Office PowerPoint</Application>
  <PresentationFormat>画面に合わせる (4:3)</PresentationFormat>
  <Paragraphs>179</Paragraphs>
  <Slides>43</Slides>
  <Notes>3</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Oriel</vt:lpstr>
      <vt:lpstr>MILLENNIUM PROMISE-KENYA</vt:lpstr>
      <vt:lpstr>PRESENTERS: </vt:lpstr>
      <vt:lpstr>The Millennium Villages Project: 2005-2015</vt:lpstr>
      <vt:lpstr>PowerPoint プレゼンテーション</vt:lpstr>
      <vt:lpstr>Mission Statement  </vt:lpstr>
      <vt:lpstr>About us. </vt:lpstr>
      <vt:lpstr>Defining Elements of the MV Approach .</vt:lpstr>
      <vt:lpstr>Phases1&amp;2.</vt:lpstr>
      <vt:lpstr>Interventions:</vt:lpstr>
      <vt:lpstr>PowerPoint プレゼンテーション</vt:lpstr>
      <vt:lpstr>Education:  Emphasis on girl child  </vt:lpstr>
      <vt:lpstr>Health </vt:lpstr>
      <vt:lpstr>     Community Health Worker Program Principles. </vt:lpstr>
      <vt:lpstr>One of Our significant intervention in health.</vt:lpstr>
      <vt:lpstr>PowerPoint プレゼンテーション</vt:lpstr>
      <vt:lpstr>Introduction.</vt:lpstr>
      <vt:lpstr>PowerPoint プレゼンテーション</vt:lpstr>
      <vt:lpstr> objective</vt:lpstr>
      <vt:lpstr>Methodology step 1</vt:lpstr>
      <vt:lpstr>Step 2</vt:lpstr>
      <vt:lpstr>Step 3</vt:lpstr>
      <vt:lpstr>PowerPoint プレゼンテーション</vt:lpstr>
      <vt:lpstr>Role play by Youth group</vt:lpstr>
      <vt:lpstr>PowerPoint プレゼンテーション</vt:lpstr>
      <vt:lpstr>PowerPoint プレゼンテーション</vt:lpstr>
      <vt:lpstr>Lessons learnt</vt:lpstr>
      <vt:lpstr>PowerPoint プレゼンテーション</vt:lpstr>
      <vt:lpstr>PowerPoint プレゼンテーション</vt:lpstr>
      <vt:lpstr>PowerPoint プレゼンテーション</vt:lpstr>
      <vt:lpstr>Transition to SDGs.</vt:lpstr>
      <vt:lpstr>SDGS.</vt:lpstr>
      <vt:lpstr>MP MANDATE.</vt:lpstr>
      <vt:lpstr>Sectoral Programs </vt:lpstr>
      <vt:lpstr>Operationalization process </vt:lpstr>
      <vt:lpstr>SDP/County. </vt:lpstr>
      <vt:lpstr>SDPS.</vt:lpstr>
      <vt:lpstr>      Current Status of Localization  of SDGs in Siaya County.         AGRICULTURE </vt:lpstr>
      <vt:lpstr>WATER</vt:lpstr>
      <vt:lpstr>HEALTH &amp;EDUCATION.</vt:lpstr>
      <vt:lpstr>WHAT NEEDS TO BE DONE.! </vt:lpstr>
      <vt:lpstr>Cont:</vt:lpstr>
      <vt:lpstr>Conclusion.</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dc:creator>
  <cp:lastModifiedBy>MPJ</cp:lastModifiedBy>
  <cp:revision>34</cp:revision>
  <dcterms:created xsi:type="dcterms:W3CDTF">2016-08-19T07:12:40Z</dcterms:created>
  <dcterms:modified xsi:type="dcterms:W3CDTF">2016-08-24T02:05:19Z</dcterms:modified>
</cp:coreProperties>
</file>